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70" r:id="rId9"/>
    <p:sldId id="272" r:id="rId10"/>
    <p:sldId id="274" r:id="rId11"/>
    <p:sldId id="276" r:id="rId12"/>
    <p:sldId id="278" r:id="rId13"/>
    <p:sldId id="280" r:id="rId14"/>
    <p:sldId id="282" r:id="rId15"/>
    <p:sldId id="284" r:id="rId16"/>
    <p:sldId id="286" r:id="rId17"/>
    <p:sldId id="288" r:id="rId18"/>
    <p:sldId id="290" r:id="rId19"/>
    <p:sldId id="292" r:id="rId20"/>
    <p:sldId id="294" r:id="rId21"/>
    <p:sldId id="296" r:id="rId22"/>
  </p:sldIdLst>
  <p:sldSz cx="12192000" cy="6858000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/>
    <p:restoredTop sz="0"/>
  </p:normalViewPr>
  <p:slideViewPr>
    <p:cSldViewPr>
      <p:cViewPr varScale="1">
        <p:scale>
          <a:sx n="95" d="100"/>
          <a:sy n="95" d="100"/>
        </p:scale>
        <p:origin x="67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1. Olen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t>100%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146-4791-96F0-A9AA93131009}"/>
                </c:ext>
              </c:extLst>
            </c:dLbl>
            <c:dLbl>
              <c:idx val="1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46-4791-96F0-A9AA931310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Sheet1!$C$2:$C$3</c:f>
              <c:strCache>
                <c:ptCount val="2"/>
                <c:pt idx="0">
                  <c:v>vakituinen asukas</c:v>
                </c:pt>
                <c:pt idx="1">
                  <c:v>vapaa-ajanasukas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46-4791-96F0-A9AA931310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Erittäin tyytymätön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2F7-4C5C-820A-E42DFE5D1D8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2F7-4C5C-820A-E42DFE5D1D8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2F7-4C5C-820A-E42DFE5D1D8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2F7-4C5C-820A-E42DFE5D1D8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2F7-4C5C-820A-E42DFE5D1D8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2F7-4C5C-820A-E42DFE5D1D8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2F7-4C5C-820A-E42DFE5D1D8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2F7-4C5C-820A-E42DFE5D1D8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72F7-4C5C-820A-E42DFE5D1D8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2F7-4C5C-820A-E42DFE5D1D81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72F7-4C5C-820A-E42DFE5D1D8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2F7-4C5C-820A-E42DFE5D1D81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72F7-4C5C-820A-E42DFE5D1D81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2F7-4C5C-820A-E42DFE5D1D81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72F7-4C5C-820A-E42DFE5D1D81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2F7-4C5C-820A-E42DFE5D1D81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72F7-4C5C-820A-E42DFE5D1D81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72F7-4C5C-820A-E42DFE5D1D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Sheet1!$C$2:$C$19</c:f>
              <c:strCache>
                <c:ptCount val="18"/>
                <c:pt idx="0">
                  <c:v>kuntatiedote</c:v>
                </c:pt>
                <c:pt idx="1">
                  <c:v>kustavi.fi sivusto</c:v>
                </c:pt>
                <c:pt idx="2">
                  <c:v>visitkustavi.fi sivusto</c:v>
                </c:pt>
                <c:pt idx="3">
                  <c:v>muut kunnan esitteet</c:v>
                </c:pt>
                <c:pt idx="4">
                  <c:v>lehtimainokset ja -jutut</c:v>
                </c:pt>
                <c:pt idx="5">
                  <c:v>sosiaalisen median kanavat facebook ja instagram</c:v>
                </c:pt>
                <c:pt idx="6">
                  <c:v>yleishallinto</c:v>
                </c:pt>
                <c:pt idx="7">
                  <c:v>päätöksenteko</c:v>
                </c:pt>
                <c:pt idx="8">
                  <c:v>rakennusvalvonta</c:v>
                </c:pt>
                <c:pt idx="9">
                  <c:v>teknisen toimen palvelut</c:v>
                </c:pt>
                <c:pt idx="10">
                  <c:v>perusopetuksen palvelut</c:v>
                </c:pt>
                <c:pt idx="11">
                  <c:v>varhaiskasvatuksen palvelut</c:v>
                </c:pt>
                <c:pt idx="12">
                  <c:v>liikuntapalvelut</c:v>
                </c:pt>
                <c:pt idx="13">
                  <c:v>nuorisopalvelut</c:v>
                </c:pt>
                <c:pt idx="14">
                  <c:v>kirjastopalvelut</c:v>
                </c:pt>
                <c:pt idx="15">
                  <c:v>kulttuuripalvelut</c:v>
                </c:pt>
                <c:pt idx="16">
                  <c:v>matkailupalvelut</c:v>
                </c:pt>
                <c:pt idx="17">
                  <c:v>työllisyyspalvelut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8"/>
                <c:pt idx="0">
                  <c:v>0.03</c:v>
                </c:pt>
                <c:pt idx="1">
                  <c:v>7.0000000000000007E-2</c:v>
                </c:pt>
                <c:pt idx="2">
                  <c:v>0.06</c:v>
                </c:pt>
                <c:pt idx="3">
                  <c:v>0.04</c:v>
                </c:pt>
                <c:pt idx="4">
                  <c:v>0.04</c:v>
                </c:pt>
                <c:pt idx="5">
                  <c:v>0.04</c:v>
                </c:pt>
                <c:pt idx="6">
                  <c:v>0.09</c:v>
                </c:pt>
                <c:pt idx="7">
                  <c:v>0.13</c:v>
                </c:pt>
                <c:pt idx="8">
                  <c:v>0.14000000000000001</c:v>
                </c:pt>
                <c:pt idx="9">
                  <c:v>0.15</c:v>
                </c:pt>
                <c:pt idx="10">
                  <c:v>0.03</c:v>
                </c:pt>
                <c:pt idx="11">
                  <c:v>0.02</c:v>
                </c:pt>
                <c:pt idx="12">
                  <c:v>0.03</c:v>
                </c:pt>
                <c:pt idx="13">
                  <c:v>0.1</c:v>
                </c:pt>
                <c:pt idx="14">
                  <c:v>0.05</c:v>
                </c:pt>
                <c:pt idx="15">
                  <c:v>0.02</c:v>
                </c:pt>
                <c:pt idx="16">
                  <c:v>0.05</c:v>
                </c:pt>
                <c:pt idx="17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72F7-4C5C-820A-E42DFE5D1D81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Melko tyytymätön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72F7-4C5C-820A-E42DFE5D1D8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72F7-4C5C-820A-E42DFE5D1D8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72F7-4C5C-820A-E42DFE5D1D8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72F7-4C5C-820A-E42DFE5D1D8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72F7-4C5C-820A-E42DFE5D1D8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72F7-4C5C-820A-E42DFE5D1D8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72F7-4C5C-820A-E42DFE5D1D8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72F7-4C5C-820A-E42DFE5D1D8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72F7-4C5C-820A-E42DFE5D1D8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72F7-4C5C-820A-E42DFE5D1D81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72F7-4C5C-820A-E42DFE5D1D8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72F7-4C5C-820A-E42DFE5D1D81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F-72F7-4C5C-820A-E42DFE5D1D81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72F7-4C5C-820A-E42DFE5D1D81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72F7-4C5C-820A-E42DFE5D1D81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72F7-4C5C-820A-E42DFE5D1D81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3-72F7-4C5C-820A-E42DFE5D1D81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4-72F7-4C5C-820A-E42DFE5D1D8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Sheet1!$C$2:$C$19</c:f>
              <c:strCache>
                <c:ptCount val="18"/>
                <c:pt idx="0">
                  <c:v>kuntatiedote</c:v>
                </c:pt>
                <c:pt idx="1">
                  <c:v>kustavi.fi sivusto</c:v>
                </c:pt>
                <c:pt idx="2">
                  <c:v>visitkustavi.fi sivusto</c:v>
                </c:pt>
                <c:pt idx="3">
                  <c:v>muut kunnan esitteet</c:v>
                </c:pt>
                <c:pt idx="4">
                  <c:v>lehtimainokset ja -jutut</c:v>
                </c:pt>
                <c:pt idx="5">
                  <c:v>sosiaalisen median kanavat facebook ja instagram</c:v>
                </c:pt>
                <c:pt idx="6">
                  <c:v>yleishallinto</c:v>
                </c:pt>
                <c:pt idx="7">
                  <c:v>päätöksenteko</c:v>
                </c:pt>
                <c:pt idx="8">
                  <c:v>rakennusvalvonta</c:v>
                </c:pt>
                <c:pt idx="9">
                  <c:v>teknisen toimen palvelut</c:v>
                </c:pt>
                <c:pt idx="10">
                  <c:v>perusopetuksen palvelut</c:v>
                </c:pt>
                <c:pt idx="11">
                  <c:v>varhaiskasvatuksen palvelut</c:v>
                </c:pt>
                <c:pt idx="12">
                  <c:v>liikuntapalvelut</c:v>
                </c:pt>
                <c:pt idx="13">
                  <c:v>nuorisopalvelut</c:v>
                </c:pt>
                <c:pt idx="14">
                  <c:v>kirjastopalvelut</c:v>
                </c:pt>
                <c:pt idx="15">
                  <c:v>kulttuuripalvelut</c:v>
                </c:pt>
                <c:pt idx="16">
                  <c:v>matkailupalvelut</c:v>
                </c:pt>
                <c:pt idx="17">
                  <c:v>työllisyyspalvelut</c:v>
                </c:pt>
              </c:strCache>
            </c:strRef>
          </c:cat>
          <c:val>
            <c:numRef>
              <c:f>Sheet1!$E$2:$E$19</c:f>
              <c:numCache>
                <c:formatCode>General</c:formatCode>
                <c:ptCount val="18"/>
                <c:pt idx="0">
                  <c:v>0.18</c:v>
                </c:pt>
                <c:pt idx="1">
                  <c:v>0.19</c:v>
                </c:pt>
                <c:pt idx="2">
                  <c:v>0.1</c:v>
                </c:pt>
                <c:pt idx="3">
                  <c:v>0.17</c:v>
                </c:pt>
                <c:pt idx="4">
                  <c:v>0.13</c:v>
                </c:pt>
                <c:pt idx="5">
                  <c:v>0.1</c:v>
                </c:pt>
                <c:pt idx="6">
                  <c:v>0.26</c:v>
                </c:pt>
                <c:pt idx="7">
                  <c:v>0.28999999999999998</c:v>
                </c:pt>
                <c:pt idx="8">
                  <c:v>0.2</c:v>
                </c:pt>
                <c:pt idx="9">
                  <c:v>0.23</c:v>
                </c:pt>
                <c:pt idx="10">
                  <c:v>0.05</c:v>
                </c:pt>
                <c:pt idx="11">
                  <c:v>0.03</c:v>
                </c:pt>
                <c:pt idx="12">
                  <c:v>0.08</c:v>
                </c:pt>
                <c:pt idx="13">
                  <c:v>0.15</c:v>
                </c:pt>
                <c:pt idx="14">
                  <c:v>0.16</c:v>
                </c:pt>
                <c:pt idx="15">
                  <c:v>0.13</c:v>
                </c:pt>
                <c:pt idx="16">
                  <c:v>0.21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72F7-4C5C-820A-E42DFE5D1D81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En tyytyväinen enkä tyytymätön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6-72F7-4C5C-820A-E42DFE5D1D8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7-72F7-4C5C-820A-E42DFE5D1D8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8-72F7-4C5C-820A-E42DFE5D1D8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9-72F7-4C5C-820A-E42DFE5D1D8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A-72F7-4C5C-820A-E42DFE5D1D8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B-72F7-4C5C-820A-E42DFE5D1D8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C-72F7-4C5C-820A-E42DFE5D1D8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D-72F7-4C5C-820A-E42DFE5D1D8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E-72F7-4C5C-820A-E42DFE5D1D8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F-72F7-4C5C-820A-E42DFE5D1D81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0-72F7-4C5C-820A-E42DFE5D1D8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1-72F7-4C5C-820A-E42DFE5D1D81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2-72F7-4C5C-820A-E42DFE5D1D81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3-72F7-4C5C-820A-E42DFE5D1D81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4-72F7-4C5C-820A-E42DFE5D1D81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5-72F7-4C5C-820A-E42DFE5D1D81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6-72F7-4C5C-820A-E42DFE5D1D81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39%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7-72F7-4C5C-820A-E42DFE5D1D8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Sheet1!$C$2:$C$19</c:f>
              <c:strCache>
                <c:ptCount val="18"/>
                <c:pt idx="0">
                  <c:v>kuntatiedote</c:v>
                </c:pt>
                <c:pt idx="1">
                  <c:v>kustavi.fi sivusto</c:v>
                </c:pt>
                <c:pt idx="2">
                  <c:v>visitkustavi.fi sivusto</c:v>
                </c:pt>
                <c:pt idx="3">
                  <c:v>muut kunnan esitteet</c:v>
                </c:pt>
                <c:pt idx="4">
                  <c:v>lehtimainokset ja -jutut</c:v>
                </c:pt>
                <c:pt idx="5">
                  <c:v>sosiaalisen median kanavat facebook ja instagram</c:v>
                </c:pt>
                <c:pt idx="6">
                  <c:v>yleishallinto</c:v>
                </c:pt>
                <c:pt idx="7">
                  <c:v>päätöksenteko</c:v>
                </c:pt>
                <c:pt idx="8">
                  <c:v>rakennusvalvonta</c:v>
                </c:pt>
                <c:pt idx="9">
                  <c:v>teknisen toimen palvelut</c:v>
                </c:pt>
                <c:pt idx="10">
                  <c:v>perusopetuksen palvelut</c:v>
                </c:pt>
                <c:pt idx="11">
                  <c:v>varhaiskasvatuksen palvelut</c:v>
                </c:pt>
                <c:pt idx="12">
                  <c:v>liikuntapalvelut</c:v>
                </c:pt>
                <c:pt idx="13">
                  <c:v>nuorisopalvelut</c:v>
                </c:pt>
                <c:pt idx="14">
                  <c:v>kirjastopalvelut</c:v>
                </c:pt>
                <c:pt idx="15">
                  <c:v>kulttuuripalvelut</c:v>
                </c:pt>
                <c:pt idx="16">
                  <c:v>matkailupalvelut</c:v>
                </c:pt>
                <c:pt idx="17">
                  <c:v>työllisyyspalvelut</c:v>
                </c:pt>
              </c:strCache>
            </c:strRef>
          </c:cat>
          <c:val>
            <c:numRef>
              <c:f>Sheet1!$F$2:$F$19</c:f>
              <c:numCache>
                <c:formatCode>General</c:formatCode>
                <c:ptCount val="18"/>
                <c:pt idx="0">
                  <c:v>0.1</c:v>
                </c:pt>
                <c:pt idx="1">
                  <c:v>0.15</c:v>
                </c:pt>
                <c:pt idx="2">
                  <c:v>0.31</c:v>
                </c:pt>
                <c:pt idx="3">
                  <c:v>0.3</c:v>
                </c:pt>
                <c:pt idx="4">
                  <c:v>0.21</c:v>
                </c:pt>
                <c:pt idx="5">
                  <c:v>0.23</c:v>
                </c:pt>
                <c:pt idx="6">
                  <c:v>0.25</c:v>
                </c:pt>
                <c:pt idx="7">
                  <c:v>0.19</c:v>
                </c:pt>
                <c:pt idx="8">
                  <c:v>0.27</c:v>
                </c:pt>
                <c:pt idx="9">
                  <c:v>0.28000000000000003</c:v>
                </c:pt>
                <c:pt idx="10">
                  <c:v>0.16</c:v>
                </c:pt>
                <c:pt idx="11">
                  <c:v>0.18</c:v>
                </c:pt>
                <c:pt idx="12">
                  <c:v>0.17</c:v>
                </c:pt>
                <c:pt idx="13">
                  <c:v>0.32</c:v>
                </c:pt>
                <c:pt idx="14">
                  <c:v>0.18</c:v>
                </c:pt>
                <c:pt idx="15">
                  <c:v>0.17</c:v>
                </c:pt>
                <c:pt idx="16">
                  <c:v>0.16</c:v>
                </c:pt>
                <c:pt idx="17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8-72F7-4C5C-820A-E42DFE5D1D81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Melko tyytyväinen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9-72F7-4C5C-820A-E42DFE5D1D8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A-72F7-4C5C-820A-E42DFE5D1D8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B-72F7-4C5C-820A-E42DFE5D1D8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C-72F7-4C5C-820A-E42DFE5D1D8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D-72F7-4C5C-820A-E42DFE5D1D8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E-72F7-4C5C-820A-E42DFE5D1D8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F-72F7-4C5C-820A-E42DFE5D1D8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0-72F7-4C5C-820A-E42DFE5D1D8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1-72F7-4C5C-820A-E42DFE5D1D8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2-72F7-4C5C-820A-E42DFE5D1D81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3-72F7-4C5C-820A-E42DFE5D1D8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4-72F7-4C5C-820A-E42DFE5D1D81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5-72F7-4C5C-820A-E42DFE5D1D81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6-72F7-4C5C-820A-E42DFE5D1D81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7-72F7-4C5C-820A-E42DFE5D1D81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47%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8-72F7-4C5C-820A-E42DFE5D1D81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9-72F7-4C5C-820A-E42DFE5D1D81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A-72F7-4C5C-820A-E42DFE5D1D8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Sheet1!$C$2:$C$19</c:f>
              <c:strCache>
                <c:ptCount val="18"/>
                <c:pt idx="0">
                  <c:v>kuntatiedote</c:v>
                </c:pt>
                <c:pt idx="1">
                  <c:v>kustavi.fi sivusto</c:v>
                </c:pt>
                <c:pt idx="2">
                  <c:v>visitkustavi.fi sivusto</c:v>
                </c:pt>
                <c:pt idx="3">
                  <c:v>muut kunnan esitteet</c:v>
                </c:pt>
                <c:pt idx="4">
                  <c:v>lehtimainokset ja -jutut</c:v>
                </c:pt>
                <c:pt idx="5">
                  <c:v>sosiaalisen median kanavat facebook ja instagram</c:v>
                </c:pt>
                <c:pt idx="6">
                  <c:v>yleishallinto</c:v>
                </c:pt>
                <c:pt idx="7">
                  <c:v>päätöksenteko</c:v>
                </c:pt>
                <c:pt idx="8">
                  <c:v>rakennusvalvonta</c:v>
                </c:pt>
                <c:pt idx="9">
                  <c:v>teknisen toimen palvelut</c:v>
                </c:pt>
                <c:pt idx="10">
                  <c:v>perusopetuksen palvelut</c:v>
                </c:pt>
                <c:pt idx="11">
                  <c:v>varhaiskasvatuksen palvelut</c:v>
                </c:pt>
                <c:pt idx="12">
                  <c:v>liikuntapalvelut</c:v>
                </c:pt>
                <c:pt idx="13">
                  <c:v>nuorisopalvelut</c:v>
                </c:pt>
                <c:pt idx="14">
                  <c:v>kirjastopalvelut</c:v>
                </c:pt>
                <c:pt idx="15">
                  <c:v>kulttuuripalvelut</c:v>
                </c:pt>
                <c:pt idx="16">
                  <c:v>matkailupalvelut</c:v>
                </c:pt>
                <c:pt idx="17">
                  <c:v>työllisyyspalvelut</c:v>
                </c:pt>
              </c:strCache>
            </c:strRef>
          </c:cat>
          <c:val>
            <c:numRef>
              <c:f>Sheet1!$G$2:$G$19</c:f>
              <c:numCache>
                <c:formatCode>General</c:formatCode>
                <c:ptCount val="18"/>
                <c:pt idx="0">
                  <c:v>0.41</c:v>
                </c:pt>
                <c:pt idx="1">
                  <c:v>0.44</c:v>
                </c:pt>
                <c:pt idx="2">
                  <c:v>0.45</c:v>
                </c:pt>
                <c:pt idx="3">
                  <c:v>0.41</c:v>
                </c:pt>
                <c:pt idx="4">
                  <c:v>0.47</c:v>
                </c:pt>
                <c:pt idx="5">
                  <c:v>0.52</c:v>
                </c:pt>
                <c:pt idx="6">
                  <c:v>0.32</c:v>
                </c:pt>
                <c:pt idx="7">
                  <c:v>0.28000000000000003</c:v>
                </c:pt>
                <c:pt idx="8">
                  <c:v>0.31</c:v>
                </c:pt>
                <c:pt idx="9">
                  <c:v>0.31</c:v>
                </c:pt>
                <c:pt idx="10">
                  <c:v>0.48</c:v>
                </c:pt>
                <c:pt idx="11">
                  <c:v>0.41</c:v>
                </c:pt>
                <c:pt idx="12">
                  <c:v>0.48</c:v>
                </c:pt>
                <c:pt idx="13">
                  <c:v>0.32</c:v>
                </c:pt>
                <c:pt idx="14">
                  <c:v>0.4</c:v>
                </c:pt>
                <c:pt idx="15">
                  <c:v>0.47</c:v>
                </c:pt>
                <c:pt idx="16">
                  <c:v>0.51</c:v>
                </c:pt>
                <c:pt idx="17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B-72F7-4C5C-820A-E42DFE5D1D81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Erittäin tyytyväinen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C-72F7-4C5C-820A-E42DFE5D1D8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D-72F7-4C5C-820A-E42DFE5D1D8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E-72F7-4C5C-820A-E42DFE5D1D8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F-72F7-4C5C-820A-E42DFE5D1D8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0-72F7-4C5C-820A-E42DFE5D1D8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1-72F7-4C5C-820A-E42DFE5D1D8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2-72F7-4C5C-820A-E42DFE5D1D8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3-72F7-4C5C-820A-E42DFE5D1D8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4-72F7-4C5C-820A-E42DFE5D1D8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5-72F7-4C5C-820A-E42DFE5D1D81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6-72F7-4C5C-820A-E42DFE5D1D8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7-72F7-4C5C-820A-E42DFE5D1D81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8-72F7-4C5C-820A-E42DFE5D1D81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9-72F7-4C5C-820A-E42DFE5D1D81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A-72F7-4C5C-820A-E42DFE5D1D81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B-72F7-4C5C-820A-E42DFE5D1D81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C-72F7-4C5C-820A-E42DFE5D1D81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D-72F7-4C5C-820A-E42DFE5D1D8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Sheet1!$C$2:$C$19</c:f>
              <c:strCache>
                <c:ptCount val="18"/>
                <c:pt idx="0">
                  <c:v>kuntatiedote</c:v>
                </c:pt>
                <c:pt idx="1">
                  <c:v>kustavi.fi sivusto</c:v>
                </c:pt>
                <c:pt idx="2">
                  <c:v>visitkustavi.fi sivusto</c:v>
                </c:pt>
                <c:pt idx="3">
                  <c:v>muut kunnan esitteet</c:v>
                </c:pt>
                <c:pt idx="4">
                  <c:v>lehtimainokset ja -jutut</c:v>
                </c:pt>
                <c:pt idx="5">
                  <c:v>sosiaalisen median kanavat facebook ja instagram</c:v>
                </c:pt>
                <c:pt idx="6">
                  <c:v>yleishallinto</c:v>
                </c:pt>
                <c:pt idx="7">
                  <c:v>päätöksenteko</c:v>
                </c:pt>
                <c:pt idx="8">
                  <c:v>rakennusvalvonta</c:v>
                </c:pt>
                <c:pt idx="9">
                  <c:v>teknisen toimen palvelut</c:v>
                </c:pt>
                <c:pt idx="10">
                  <c:v>perusopetuksen palvelut</c:v>
                </c:pt>
                <c:pt idx="11">
                  <c:v>varhaiskasvatuksen palvelut</c:v>
                </c:pt>
                <c:pt idx="12">
                  <c:v>liikuntapalvelut</c:v>
                </c:pt>
                <c:pt idx="13">
                  <c:v>nuorisopalvelut</c:v>
                </c:pt>
                <c:pt idx="14">
                  <c:v>kirjastopalvelut</c:v>
                </c:pt>
                <c:pt idx="15">
                  <c:v>kulttuuripalvelut</c:v>
                </c:pt>
                <c:pt idx="16">
                  <c:v>matkailupalvelut</c:v>
                </c:pt>
                <c:pt idx="17">
                  <c:v>työllisyyspalvelut</c:v>
                </c:pt>
              </c:strCache>
            </c:strRef>
          </c:cat>
          <c:val>
            <c:numRef>
              <c:f>Sheet1!$H$2:$H$19</c:f>
              <c:numCache>
                <c:formatCode>General</c:formatCode>
                <c:ptCount val="18"/>
                <c:pt idx="0">
                  <c:v>0.28000000000000003</c:v>
                </c:pt>
                <c:pt idx="1">
                  <c:v>0.15</c:v>
                </c:pt>
                <c:pt idx="2">
                  <c:v>0.08</c:v>
                </c:pt>
                <c:pt idx="3">
                  <c:v>0.08</c:v>
                </c:pt>
                <c:pt idx="4">
                  <c:v>0.15</c:v>
                </c:pt>
                <c:pt idx="5">
                  <c:v>0.11</c:v>
                </c:pt>
                <c:pt idx="6">
                  <c:v>0.08</c:v>
                </c:pt>
                <c:pt idx="7">
                  <c:v>0.11</c:v>
                </c:pt>
                <c:pt idx="8">
                  <c:v>0.08</c:v>
                </c:pt>
                <c:pt idx="9">
                  <c:v>0.03</c:v>
                </c:pt>
                <c:pt idx="10">
                  <c:v>0.28000000000000003</c:v>
                </c:pt>
                <c:pt idx="11">
                  <c:v>0.36</c:v>
                </c:pt>
                <c:pt idx="12">
                  <c:v>0.24</c:v>
                </c:pt>
                <c:pt idx="13">
                  <c:v>0.11</c:v>
                </c:pt>
                <c:pt idx="14">
                  <c:v>0.21</c:v>
                </c:pt>
                <c:pt idx="15">
                  <c:v>0.21</c:v>
                </c:pt>
                <c:pt idx="16">
                  <c:v>7.0000000000000007E-2</c:v>
                </c:pt>
                <c:pt idx="17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E-72F7-4C5C-820A-E42DFE5D1D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legend>
      <c:legendPos val="b"/>
      <c:overlay val="0"/>
    </c:legend>
    <c:plotVisOnly val="1"/>
    <c:dispBlanksAs val="zero"/>
    <c:showDLblsOverMax val="1"/>
  </c:chart>
  <c:txPr>
    <a:bodyPr/>
    <a:lstStyle/>
    <a:p>
      <a:pPr>
        <a:defRPr sz="1000" smtId="4294967295"/>
      </a:pPr>
      <a:endParaRPr lang="fi-FI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Erittäin tyytymätön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DBC-4ACC-95B2-D8046674124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DBC-4ACC-95B2-D8046674124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DBC-4ACC-95B2-D8046674124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DBC-4ACC-95B2-D8046674124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DBC-4ACC-95B2-D8046674124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DBC-4ACC-95B2-D8046674124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DDBC-4ACC-95B2-D8046674124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DBC-4ACC-95B2-D8046674124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DDBC-4ACC-95B2-D8046674124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DDBC-4ACC-95B2-D8046674124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DDBC-4ACC-95B2-D8046674124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DDBC-4ACC-95B2-D8046674124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DDBC-4ACC-95B2-D804667412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Sheet1!$C$2:$C$14</c:f>
              <c:strCache>
                <c:ptCount val="13"/>
                <c:pt idx="0">
                  <c:v>koko kunnan alueen palvelut ml.yritykset ja yhdistykset</c:v>
                </c:pt>
                <c:pt idx="1">
                  <c:v>kiinteistönhoito</c:v>
                </c:pt>
                <c:pt idx="2">
                  <c:v>siivouspalvelut</c:v>
                </c:pt>
                <c:pt idx="3">
                  <c:v>rakennusvalvonta</c:v>
                </c:pt>
                <c:pt idx="4">
                  <c:v>katujen, teiden puistojen ja ulkoilualueiden kunnossapito</c:v>
                </c:pt>
                <c:pt idx="5">
                  <c:v>varhaiskasvatus</c:v>
                </c:pt>
                <c:pt idx="6">
                  <c:v>perusopetus</c:v>
                </c:pt>
                <c:pt idx="7">
                  <c:v>kirjastopalvelut</c:v>
                </c:pt>
                <c:pt idx="8">
                  <c:v>kulttuuripalvelut</c:v>
                </c:pt>
                <c:pt idx="9">
                  <c:v>liikuntapalvelut</c:v>
                </c:pt>
                <c:pt idx="10">
                  <c:v>nuorisopalvelut</c:v>
                </c:pt>
                <c:pt idx="11">
                  <c:v>kunnan tapahtumat</c:v>
                </c:pt>
                <c:pt idx="12">
                  <c:v>matkailupalvelut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0.04</c:v>
                </c:pt>
                <c:pt idx="1">
                  <c:v>0.14000000000000001</c:v>
                </c:pt>
                <c:pt idx="2">
                  <c:v>0.17</c:v>
                </c:pt>
                <c:pt idx="3">
                  <c:v>0.06</c:v>
                </c:pt>
                <c:pt idx="4">
                  <c:v>0.13</c:v>
                </c:pt>
                <c:pt idx="5">
                  <c:v>0.02</c:v>
                </c:pt>
                <c:pt idx="6">
                  <c:v>0.04</c:v>
                </c:pt>
                <c:pt idx="7">
                  <c:v>0.05</c:v>
                </c:pt>
                <c:pt idx="8">
                  <c:v>0.03</c:v>
                </c:pt>
                <c:pt idx="9">
                  <c:v>0.05</c:v>
                </c:pt>
                <c:pt idx="10">
                  <c:v>0.12</c:v>
                </c:pt>
                <c:pt idx="11">
                  <c:v>0.04</c:v>
                </c:pt>
                <c:pt idx="1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DDBC-4ACC-95B2-D8046674124A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Melko tyytymätön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DDBC-4ACC-95B2-D8046674124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DDBC-4ACC-95B2-D8046674124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DDBC-4ACC-95B2-D8046674124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DDBC-4ACC-95B2-D8046674124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DDBC-4ACC-95B2-D8046674124A}"/>
                </c:ext>
              </c:extLst>
            </c:dLbl>
            <c:dLbl>
              <c:idx val="5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DBC-4ACC-95B2-D8046674124A}"/>
                </c:ext>
              </c:extLst>
            </c:dLbl>
            <c:dLbl>
              <c:idx val="6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DBC-4ACC-95B2-D8046674124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DDBC-4ACC-95B2-D8046674124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DDBC-4ACC-95B2-D8046674124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DDBC-4ACC-95B2-D8046674124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DDBC-4ACC-95B2-D8046674124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DDBC-4ACC-95B2-D8046674124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DDBC-4ACC-95B2-D804667412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Sheet1!$C$2:$C$14</c:f>
              <c:strCache>
                <c:ptCount val="13"/>
                <c:pt idx="0">
                  <c:v>koko kunnan alueen palvelut ml.yritykset ja yhdistykset</c:v>
                </c:pt>
                <c:pt idx="1">
                  <c:v>kiinteistönhoito</c:v>
                </c:pt>
                <c:pt idx="2">
                  <c:v>siivouspalvelut</c:v>
                </c:pt>
                <c:pt idx="3">
                  <c:v>rakennusvalvonta</c:v>
                </c:pt>
                <c:pt idx="4">
                  <c:v>katujen, teiden puistojen ja ulkoilualueiden kunnossapito</c:v>
                </c:pt>
                <c:pt idx="5">
                  <c:v>varhaiskasvatus</c:v>
                </c:pt>
                <c:pt idx="6">
                  <c:v>perusopetus</c:v>
                </c:pt>
                <c:pt idx="7">
                  <c:v>kirjastopalvelut</c:v>
                </c:pt>
                <c:pt idx="8">
                  <c:v>kulttuuripalvelut</c:v>
                </c:pt>
                <c:pt idx="9">
                  <c:v>liikuntapalvelut</c:v>
                </c:pt>
                <c:pt idx="10">
                  <c:v>nuorisopalvelut</c:v>
                </c:pt>
                <c:pt idx="11">
                  <c:v>kunnan tapahtumat</c:v>
                </c:pt>
                <c:pt idx="12">
                  <c:v>matkailupalvelut</c:v>
                </c:pt>
              </c:strCache>
            </c:str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7.0000000000000007E-2</c:v>
                </c:pt>
                <c:pt idx="1">
                  <c:v>0.28000000000000003</c:v>
                </c:pt>
                <c:pt idx="2">
                  <c:v>0.26</c:v>
                </c:pt>
                <c:pt idx="3">
                  <c:v>0.27</c:v>
                </c:pt>
                <c:pt idx="4">
                  <c:v>0.26</c:v>
                </c:pt>
                <c:pt idx="5">
                  <c:v>0</c:v>
                </c:pt>
                <c:pt idx="6">
                  <c:v>0</c:v>
                </c:pt>
                <c:pt idx="7">
                  <c:v>0.2</c:v>
                </c:pt>
                <c:pt idx="8">
                  <c:v>0.09</c:v>
                </c:pt>
                <c:pt idx="9">
                  <c:v>0.1</c:v>
                </c:pt>
                <c:pt idx="10">
                  <c:v>0.1</c:v>
                </c:pt>
                <c:pt idx="11">
                  <c:v>0.16</c:v>
                </c:pt>
                <c:pt idx="1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DDBC-4ACC-95B2-D8046674124A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En tyytyväinen enkä tyytymätön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DDBC-4ACC-95B2-D8046674124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DDBC-4ACC-95B2-D8046674124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DDBC-4ACC-95B2-D8046674124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F-DDBC-4ACC-95B2-D8046674124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DDBC-4ACC-95B2-D8046674124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DDBC-4ACC-95B2-D8046674124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DDBC-4ACC-95B2-D8046674124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3-DDBC-4ACC-95B2-D8046674124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4-DDBC-4ACC-95B2-D8046674124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5-DDBC-4ACC-95B2-D8046674124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6-DDBC-4ACC-95B2-D8046674124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7-DDBC-4ACC-95B2-D8046674124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8-DDBC-4ACC-95B2-D804667412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Sheet1!$C$2:$C$14</c:f>
              <c:strCache>
                <c:ptCount val="13"/>
                <c:pt idx="0">
                  <c:v>koko kunnan alueen palvelut ml.yritykset ja yhdistykset</c:v>
                </c:pt>
                <c:pt idx="1">
                  <c:v>kiinteistönhoito</c:v>
                </c:pt>
                <c:pt idx="2">
                  <c:v>siivouspalvelut</c:v>
                </c:pt>
                <c:pt idx="3">
                  <c:v>rakennusvalvonta</c:v>
                </c:pt>
                <c:pt idx="4">
                  <c:v>katujen, teiden puistojen ja ulkoilualueiden kunnossapito</c:v>
                </c:pt>
                <c:pt idx="5">
                  <c:v>varhaiskasvatus</c:v>
                </c:pt>
                <c:pt idx="6">
                  <c:v>perusopetus</c:v>
                </c:pt>
                <c:pt idx="7">
                  <c:v>kirjastopalvelut</c:v>
                </c:pt>
                <c:pt idx="8">
                  <c:v>kulttuuripalvelut</c:v>
                </c:pt>
                <c:pt idx="9">
                  <c:v>liikuntapalvelut</c:v>
                </c:pt>
                <c:pt idx="10">
                  <c:v>nuorisopalvelut</c:v>
                </c:pt>
                <c:pt idx="11">
                  <c:v>kunnan tapahtumat</c:v>
                </c:pt>
                <c:pt idx="12">
                  <c:v>matkailupalvelut</c:v>
                </c:pt>
              </c:strCache>
            </c:str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0.14000000000000001</c:v>
                </c:pt>
                <c:pt idx="1">
                  <c:v>0.16</c:v>
                </c:pt>
                <c:pt idx="2">
                  <c:v>0.19</c:v>
                </c:pt>
                <c:pt idx="3">
                  <c:v>0.32</c:v>
                </c:pt>
                <c:pt idx="4">
                  <c:v>0.19</c:v>
                </c:pt>
                <c:pt idx="5">
                  <c:v>0.23</c:v>
                </c:pt>
                <c:pt idx="6">
                  <c:v>0.23</c:v>
                </c:pt>
                <c:pt idx="7">
                  <c:v>0.19</c:v>
                </c:pt>
                <c:pt idx="8">
                  <c:v>0.23</c:v>
                </c:pt>
                <c:pt idx="9">
                  <c:v>0.19</c:v>
                </c:pt>
                <c:pt idx="10">
                  <c:v>0.37</c:v>
                </c:pt>
                <c:pt idx="11">
                  <c:v>0.2</c:v>
                </c:pt>
                <c:pt idx="1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DDBC-4ACC-95B2-D8046674124A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Melko tyytyväinen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A-DDBC-4ACC-95B2-D8046674124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B-DDBC-4ACC-95B2-D8046674124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C-DDBC-4ACC-95B2-D8046674124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D-DDBC-4ACC-95B2-D8046674124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E-DDBC-4ACC-95B2-D8046674124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F-DDBC-4ACC-95B2-D8046674124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0-DDBC-4ACC-95B2-D8046674124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1-DDBC-4ACC-95B2-D8046674124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45%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2-DDBC-4ACC-95B2-D8046674124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46%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3-DDBC-4ACC-95B2-D8046674124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4-DDBC-4ACC-95B2-D8046674124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5-DDBC-4ACC-95B2-D8046674124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44%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6-DDBC-4ACC-95B2-D804667412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Sheet1!$C$2:$C$14</c:f>
              <c:strCache>
                <c:ptCount val="13"/>
                <c:pt idx="0">
                  <c:v>koko kunnan alueen palvelut ml.yritykset ja yhdistykset</c:v>
                </c:pt>
                <c:pt idx="1">
                  <c:v>kiinteistönhoito</c:v>
                </c:pt>
                <c:pt idx="2">
                  <c:v>siivouspalvelut</c:v>
                </c:pt>
                <c:pt idx="3">
                  <c:v>rakennusvalvonta</c:v>
                </c:pt>
                <c:pt idx="4">
                  <c:v>katujen, teiden puistojen ja ulkoilualueiden kunnossapito</c:v>
                </c:pt>
                <c:pt idx="5">
                  <c:v>varhaiskasvatus</c:v>
                </c:pt>
                <c:pt idx="6">
                  <c:v>perusopetus</c:v>
                </c:pt>
                <c:pt idx="7">
                  <c:v>kirjastopalvelut</c:v>
                </c:pt>
                <c:pt idx="8">
                  <c:v>kulttuuripalvelut</c:v>
                </c:pt>
                <c:pt idx="9">
                  <c:v>liikuntapalvelut</c:v>
                </c:pt>
                <c:pt idx="10">
                  <c:v>nuorisopalvelut</c:v>
                </c:pt>
                <c:pt idx="11">
                  <c:v>kunnan tapahtumat</c:v>
                </c:pt>
                <c:pt idx="12">
                  <c:v>matkailupalvelut</c:v>
                </c:pt>
              </c:strCache>
            </c:strRef>
          </c:cat>
          <c:val>
            <c:numRef>
              <c:f>Sheet1!$G$2:$G$14</c:f>
              <c:numCache>
                <c:formatCode>General</c:formatCode>
                <c:ptCount val="13"/>
                <c:pt idx="0">
                  <c:v>0.62</c:v>
                </c:pt>
                <c:pt idx="1">
                  <c:v>0.37</c:v>
                </c:pt>
                <c:pt idx="2">
                  <c:v>0.31</c:v>
                </c:pt>
                <c:pt idx="3">
                  <c:v>0.24</c:v>
                </c:pt>
                <c:pt idx="4">
                  <c:v>0.35</c:v>
                </c:pt>
                <c:pt idx="5">
                  <c:v>0.44</c:v>
                </c:pt>
                <c:pt idx="6">
                  <c:v>0.41</c:v>
                </c:pt>
                <c:pt idx="7">
                  <c:v>0.34</c:v>
                </c:pt>
                <c:pt idx="8">
                  <c:v>0.45</c:v>
                </c:pt>
                <c:pt idx="9">
                  <c:v>0.46</c:v>
                </c:pt>
                <c:pt idx="10">
                  <c:v>0.33</c:v>
                </c:pt>
                <c:pt idx="11">
                  <c:v>0.49</c:v>
                </c:pt>
                <c:pt idx="1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7-DDBC-4ACC-95B2-D8046674124A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Erittäin tyytyväinen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8-DDBC-4ACC-95B2-D8046674124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9-DDBC-4ACC-95B2-D8046674124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A-DDBC-4ACC-95B2-D8046674124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B-DDBC-4ACC-95B2-D8046674124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C-DDBC-4ACC-95B2-D8046674124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D-DDBC-4ACC-95B2-D8046674124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E-DDBC-4ACC-95B2-D8046674124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F-DDBC-4ACC-95B2-D8046674124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0-DDBC-4ACC-95B2-D8046674124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1-DDBC-4ACC-95B2-D8046674124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2-DDBC-4ACC-95B2-D8046674124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3-DDBC-4ACC-95B2-D8046674124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4-DDBC-4ACC-95B2-D804667412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Sheet1!$C$2:$C$14</c:f>
              <c:strCache>
                <c:ptCount val="13"/>
                <c:pt idx="0">
                  <c:v>koko kunnan alueen palvelut ml.yritykset ja yhdistykset</c:v>
                </c:pt>
                <c:pt idx="1">
                  <c:v>kiinteistönhoito</c:v>
                </c:pt>
                <c:pt idx="2">
                  <c:v>siivouspalvelut</c:v>
                </c:pt>
                <c:pt idx="3">
                  <c:v>rakennusvalvonta</c:v>
                </c:pt>
                <c:pt idx="4">
                  <c:v>katujen, teiden puistojen ja ulkoilualueiden kunnossapito</c:v>
                </c:pt>
                <c:pt idx="5">
                  <c:v>varhaiskasvatus</c:v>
                </c:pt>
                <c:pt idx="6">
                  <c:v>perusopetus</c:v>
                </c:pt>
                <c:pt idx="7">
                  <c:v>kirjastopalvelut</c:v>
                </c:pt>
                <c:pt idx="8">
                  <c:v>kulttuuripalvelut</c:v>
                </c:pt>
                <c:pt idx="9">
                  <c:v>liikuntapalvelut</c:v>
                </c:pt>
                <c:pt idx="10">
                  <c:v>nuorisopalvelut</c:v>
                </c:pt>
                <c:pt idx="11">
                  <c:v>kunnan tapahtumat</c:v>
                </c:pt>
                <c:pt idx="12">
                  <c:v>matkailupalvelut</c:v>
                </c:pt>
              </c:strCache>
            </c:strRef>
          </c:cat>
          <c:val>
            <c:numRef>
              <c:f>Sheet1!$H$2:$H$14</c:f>
              <c:numCache>
                <c:formatCode>General</c:formatCode>
                <c:ptCount val="13"/>
                <c:pt idx="0">
                  <c:v>0.13</c:v>
                </c:pt>
                <c:pt idx="1">
                  <c:v>0.05</c:v>
                </c:pt>
                <c:pt idx="2">
                  <c:v>7.0000000000000007E-2</c:v>
                </c:pt>
                <c:pt idx="3">
                  <c:v>0.11</c:v>
                </c:pt>
                <c:pt idx="4">
                  <c:v>7.0000000000000007E-2</c:v>
                </c:pt>
                <c:pt idx="5">
                  <c:v>0.31</c:v>
                </c:pt>
                <c:pt idx="6">
                  <c:v>0.32</c:v>
                </c:pt>
                <c:pt idx="7">
                  <c:v>0.22</c:v>
                </c:pt>
                <c:pt idx="8">
                  <c:v>0.2</c:v>
                </c:pt>
                <c:pt idx="9">
                  <c:v>0.2</c:v>
                </c:pt>
                <c:pt idx="10">
                  <c:v>0.08</c:v>
                </c:pt>
                <c:pt idx="11">
                  <c:v>0.11</c:v>
                </c:pt>
                <c:pt idx="1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5-DDBC-4ACC-95B2-D804667412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legend>
      <c:legendPos val="b"/>
      <c:overlay val="0"/>
    </c:legend>
    <c:plotVisOnly val="1"/>
    <c:dispBlanksAs val="zero"/>
    <c:showDLblsOverMax val="1"/>
  </c:chart>
  <c:txPr>
    <a:bodyPr/>
    <a:lstStyle/>
    <a:p>
      <a:pPr>
        <a:defRPr sz="1000" baseline="0" smtId="4294967295"/>
      </a:pPr>
      <a:endParaRPr lang="fi-FI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en lainkaan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541-40D2-9567-18692A4F4F7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541-40D2-9567-18692A4F4F7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541-40D2-9567-18692A4F4F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Sheet1!$C$2:$C$4</c:f>
              <c:strCache>
                <c:ptCount val="3"/>
                <c:pt idx="0">
                  <c:v>liikun viikoittain sykettä kohottavasti (reipas liikunta, sauvakävely, uinti etc.)</c:v>
                </c:pt>
                <c:pt idx="1">
                  <c:v>harrastan viikoittain rasittavaa liikuntaa, juoksu, pyöräily etc.</c:v>
                </c:pt>
                <c:pt idx="2">
                  <c:v>harjoitan viikoittain lihaskuntoa ja tasapainoa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0.05</c:v>
                </c:pt>
                <c:pt idx="1">
                  <c:v>0.22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541-40D2-9567-18692A4F4F7F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alle 30 min.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541-40D2-9567-18692A4F4F7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541-40D2-9567-18692A4F4F7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541-40D2-9567-18692A4F4F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Sheet1!$C$2:$C$4</c:f>
              <c:strCache>
                <c:ptCount val="3"/>
                <c:pt idx="0">
                  <c:v>liikun viikoittain sykettä kohottavasti (reipas liikunta, sauvakävely, uinti etc.)</c:v>
                </c:pt>
                <c:pt idx="1">
                  <c:v>harrastan viikoittain rasittavaa liikuntaa, juoksu, pyöräily etc.</c:v>
                </c:pt>
                <c:pt idx="2">
                  <c:v>harjoitan viikoittain lihaskuntoa ja tasapainoa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0.11</c:v>
                </c:pt>
                <c:pt idx="1">
                  <c:v>0.21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541-40D2-9567-18692A4F4F7F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alle 1 h 15 min.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541-40D2-9567-18692A4F4F7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541-40D2-9567-18692A4F4F7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E541-40D2-9567-18692A4F4F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Sheet1!$C$2:$C$4</c:f>
              <c:strCache>
                <c:ptCount val="3"/>
                <c:pt idx="0">
                  <c:v>liikun viikoittain sykettä kohottavasti (reipas liikunta, sauvakävely, uinti etc.)</c:v>
                </c:pt>
                <c:pt idx="1">
                  <c:v>harrastan viikoittain rasittavaa liikuntaa, juoksu, pyöräily etc.</c:v>
                </c:pt>
                <c:pt idx="2">
                  <c:v>harjoitan viikoittain lihaskuntoa ja tasapainoa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0.18</c:v>
                </c:pt>
                <c:pt idx="1">
                  <c:v>0.18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541-40D2-9567-18692A4F4F7F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yli 1 h 15 min.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E541-40D2-9567-18692A4F4F7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E541-40D2-9567-18692A4F4F7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E541-40D2-9567-18692A4F4F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Sheet1!$C$2:$C$4</c:f>
              <c:strCache>
                <c:ptCount val="3"/>
                <c:pt idx="0">
                  <c:v>liikun viikoittain sykettä kohottavasti (reipas liikunta, sauvakävely, uinti etc.)</c:v>
                </c:pt>
                <c:pt idx="1">
                  <c:v>harrastan viikoittain rasittavaa liikuntaa, juoksu, pyöräily etc.</c:v>
                </c:pt>
                <c:pt idx="2">
                  <c:v>harjoitan viikoittain lihaskuntoa ja tasapainoa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0.24</c:v>
                </c:pt>
                <c:pt idx="1">
                  <c:v>0.16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E541-40D2-9567-18692A4F4F7F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yli 2 h 30 min.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E541-40D2-9567-18692A4F4F7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E541-40D2-9567-18692A4F4F7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E541-40D2-9567-18692A4F4F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Sheet1!$C$2:$C$4</c:f>
              <c:strCache>
                <c:ptCount val="3"/>
                <c:pt idx="0">
                  <c:v>liikun viikoittain sykettä kohottavasti (reipas liikunta, sauvakävely, uinti etc.)</c:v>
                </c:pt>
                <c:pt idx="1">
                  <c:v>harrastan viikoittain rasittavaa liikuntaa, juoksu, pyöräily etc.</c:v>
                </c:pt>
                <c:pt idx="2">
                  <c:v>harjoitan viikoittain lihaskuntoa ja tasapainoa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0.36</c:v>
                </c:pt>
                <c:pt idx="1">
                  <c:v>0.15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541-40D2-9567-18692A4F4F7F}"/>
            </c:ext>
          </c:extLst>
        </c:ser>
        <c:ser>
          <c:idx val="5"/>
          <c:order val="5"/>
          <c:tx>
            <c:strRef>
              <c:f>Sheet1!$I$1</c:f>
              <c:strCache>
                <c:ptCount val="1"/>
                <c:pt idx="0">
                  <c:v>en osaa tai halua kertoa</c:v>
                </c:pt>
              </c:strCache>
            </c:strRef>
          </c:tx>
          <c:spPr>
            <a:solidFill>
              <a:srgbClr val="7670B4"/>
            </a:solidFill>
            <a:ln>
              <a:solidFill>
                <a:srgbClr val="7670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E541-40D2-9567-18692A4F4F7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E541-40D2-9567-18692A4F4F7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E541-40D2-9567-18692A4F4F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Sheet1!$C$2:$C$4</c:f>
              <c:strCache>
                <c:ptCount val="3"/>
                <c:pt idx="0">
                  <c:v>liikun viikoittain sykettä kohottavasti (reipas liikunta, sauvakävely, uinti etc.)</c:v>
                </c:pt>
                <c:pt idx="1">
                  <c:v>harrastan viikoittain rasittavaa liikuntaa, juoksu, pyöräily etc.</c:v>
                </c:pt>
                <c:pt idx="2">
                  <c:v>harjoitan viikoittain lihaskuntoa ja tasapainoa</c:v>
                </c:pt>
              </c:strCache>
            </c:strRef>
          </c:cat>
          <c:val>
            <c:numRef>
              <c:f>Sheet1!$I$2:$I$4</c:f>
              <c:numCache>
                <c:formatCode>General</c:formatCode>
                <c:ptCount val="3"/>
                <c:pt idx="0">
                  <c:v>0.06</c:v>
                </c:pt>
                <c:pt idx="1">
                  <c:v>0.08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E541-40D2-9567-18692A4F4F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en koskaan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B5E-41F2-B044-BCB396CE5A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B5E-41F2-B044-BCB396CE5A8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B5E-41F2-B044-BCB396CE5A8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B5E-41F2-B044-BCB396CE5A8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B5E-41F2-B044-BCB396CE5A8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B5E-41F2-B044-BCB396CE5A8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B5E-41F2-B044-BCB396CE5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kasviksia, hedelmiä, marjoja ja juureksia</c:v>
                </c:pt>
                <c:pt idx="1">
                  <c:v>täysjyväviljavalmisteita</c:v>
                </c:pt>
                <c:pt idx="2">
                  <c:v>maitoa ja maitovalmisteita (ml. soija/kaurajuomat)</c:v>
                </c:pt>
                <c:pt idx="3">
                  <c:v>kalaa</c:v>
                </c:pt>
                <c:pt idx="4">
                  <c:v>punaista lihaa ja lihavalmisteita</c:v>
                </c:pt>
                <c:pt idx="5">
                  <c:v>siipikarjaa</c:v>
                </c:pt>
                <c:pt idx="6">
                  <c:v>palkokasveja, siemeniä ja pähkinöitä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0.03</c:v>
                </c:pt>
                <c:pt idx="1">
                  <c:v>0.04</c:v>
                </c:pt>
                <c:pt idx="2">
                  <c:v>0.03</c:v>
                </c:pt>
                <c:pt idx="3">
                  <c:v>0.03</c:v>
                </c:pt>
                <c:pt idx="4">
                  <c:v>7.0000000000000007E-2</c:v>
                </c:pt>
                <c:pt idx="5">
                  <c:v>0.09</c:v>
                </c:pt>
                <c:pt idx="6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B5E-41F2-B044-BCB396CE5A8C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kerran viikossa tai harvemmin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CB5E-41F2-B044-BCB396CE5A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CB5E-41F2-B044-BCB396CE5A8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CB5E-41F2-B044-BCB396CE5A8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CB5E-41F2-B044-BCB396CE5A8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CB5E-41F2-B044-BCB396CE5A8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CB5E-41F2-B044-BCB396CE5A8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CB5E-41F2-B044-BCB396CE5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kasviksia, hedelmiä, marjoja ja juureksia</c:v>
                </c:pt>
                <c:pt idx="1">
                  <c:v>täysjyväviljavalmisteita</c:v>
                </c:pt>
                <c:pt idx="2">
                  <c:v>maitoa ja maitovalmisteita (ml. soija/kaurajuomat)</c:v>
                </c:pt>
                <c:pt idx="3">
                  <c:v>kalaa</c:v>
                </c:pt>
                <c:pt idx="4">
                  <c:v>punaista lihaa ja lihavalmisteita</c:v>
                </c:pt>
                <c:pt idx="5">
                  <c:v>siipikarjaa</c:v>
                </c:pt>
                <c:pt idx="6">
                  <c:v>palkokasveja, siemeniä ja pähkinöitä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0.03</c:v>
                </c:pt>
                <c:pt idx="1">
                  <c:v>7.0000000000000007E-2</c:v>
                </c:pt>
                <c:pt idx="2">
                  <c:v>0.06</c:v>
                </c:pt>
                <c:pt idx="3">
                  <c:v>0.46</c:v>
                </c:pt>
                <c:pt idx="4">
                  <c:v>0.2</c:v>
                </c:pt>
                <c:pt idx="5">
                  <c:v>0.25</c:v>
                </c:pt>
                <c:pt idx="6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B5E-41F2-B044-BCB396CE5A8C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muutaman kerran viikossa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CB5E-41F2-B044-BCB396CE5A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CB5E-41F2-B044-BCB396CE5A8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CB5E-41F2-B044-BCB396CE5A8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CB5E-41F2-B044-BCB396CE5A8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CB5E-41F2-B044-BCB396CE5A8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CB5E-41F2-B044-BCB396CE5A8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CB5E-41F2-B044-BCB396CE5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kasviksia, hedelmiä, marjoja ja juureksia</c:v>
                </c:pt>
                <c:pt idx="1">
                  <c:v>täysjyväviljavalmisteita</c:v>
                </c:pt>
                <c:pt idx="2">
                  <c:v>maitoa ja maitovalmisteita (ml. soija/kaurajuomat)</c:v>
                </c:pt>
                <c:pt idx="3">
                  <c:v>kalaa</c:v>
                </c:pt>
                <c:pt idx="4">
                  <c:v>punaista lihaa ja lihavalmisteita</c:v>
                </c:pt>
                <c:pt idx="5">
                  <c:v>siipikarjaa</c:v>
                </c:pt>
                <c:pt idx="6">
                  <c:v>palkokasveja, siemeniä ja pähkinöitä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0.13</c:v>
                </c:pt>
                <c:pt idx="1">
                  <c:v>0.13</c:v>
                </c:pt>
                <c:pt idx="2">
                  <c:v>0.17</c:v>
                </c:pt>
                <c:pt idx="3">
                  <c:v>0.38</c:v>
                </c:pt>
                <c:pt idx="4">
                  <c:v>0.46</c:v>
                </c:pt>
                <c:pt idx="5">
                  <c:v>0.5</c:v>
                </c:pt>
                <c:pt idx="6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CB5E-41F2-B044-BCB396CE5A8C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lähes joka päivä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CB5E-41F2-B044-BCB396CE5A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CB5E-41F2-B044-BCB396CE5A8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CB5E-41F2-B044-BCB396CE5A8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CB5E-41F2-B044-BCB396CE5A8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CB5E-41F2-B044-BCB396CE5A8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CB5E-41F2-B044-BCB396CE5A8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CB5E-41F2-B044-BCB396CE5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kasviksia, hedelmiä, marjoja ja juureksia</c:v>
                </c:pt>
                <c:pt idx="1">
                  <c:v>täysjyväviljavalmisteita</c:v>
                </c:pt>
                <c:pt idx="2">
                  <c:v>maitoa ja maitovalmisteita (ml. soija/kaurajuomat)</c:v>
                </c:pt>
                <c:pt idx="3">
                  <c:v>kalaa</c:v>
                </c:pt>
                <c:pt idx="4">
                  <c:v>punaista lihaa ja lihavalmisteita</c:v>
                </c:pt>
                <c:pt idx="5">
                  <c:v>siipikarjaa</c:v>
                </c:pt>
                <c:pt idx="6">
                  <c:v>palkokasveja, siemeniä ja pähkinöitä</c:v>
                </c:pt>
              </c:strCache>
            </c:strRef>
          </c:cat>
          <c:val>
            <c:numRef>
              <c:f>Sheet1!$G$2:$G$8</c:f>
              <c:numCache>
                <c:formatCode>General</c:formatCode>
                <c:ptCount val="7"/>
                <c:pt idx="0">
                  <c:v>0.27</c:v>
                </c:pt>
                <c:pt idx="1">
                  <c:v>0.24</c:v>
                </c:pt>
                <c:pt idx="2">
                  <c:v>0.19</c:v>
                </c:pt>
                <c:pt idx="3">
                  <c:v>0.08</c:v>
                </c:pt>
                <c:pt idx="4">
                  <c:v>0.19</c:v>
                </c:pt>
                <c:pt idx="5">
                  <c:v>0.13</c:v>
                </c:pt>
                <c:pt idx="6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CB5E-41F2-B044-BCB396CE5A8C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joka päivä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CB5E-41F2-B044-BCB396CE5A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CB5E-41F2-B044-BCB396CE5A8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CB5E-41F2-B044-BCB396CE5A8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3-CB5E-41F2-B044-BCB396CE5A8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4-CB5E-41F2-B044-BCB396CE5A8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5-CB5E-41F2-B044-BCB396CE5A8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6-CB5E-41F2-B044-BCB396CE5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kasviksia, hedelmiä, marjoja ja juureksia</c:v>
                </c:pt>
                <c:pt idx="1">
                  <c:v>täysjyväviljavalmisteita</c:v>
                </c:pt>
                <c:pt idx="2">
                  <c:v>maitoa ja maitovalmisteita (ml. soija/kaurajuomat)</c:v>
                </c:pt>
                <c:pt idx="3">
                  <c:v>kalaa</c:v>
                </c:pt>
                <c:pt idx="4">
                  <c:v>punaista lihaa ja lihavalmisteita</c:v>
                </c:pt>
                <c:pt idx="5">
                  <c:v>siipikarjaa</c:v>
                </c:pt>
                <c:pt idx="6">
                  <c:v>palkokasveja, siemeniä ja pähkinöitä</c:v>
                </c:pt>
              </c:strCache>
            </c:strRef>
          </c:cat>
          <c:val>
            <c:numRef>
              <c:f>Sheet1!$H$2:$H$8</c:f>
              <c:numCache>
                <c:formatCode>General</c:formatCode>
                <c:ptCount val="7"/>
                <c:pt idx="0">
                  <c:v>0.53</c:v>
                </c:pt>
                <c:pt idx="1">
                  <c:v>0.51</c:v>
                </c:pt>
                <c:pt idx="2">
                  <c:v>0.54</c:v>
                </c:pt>
                <c:pt idx="3">
                  <c:v>0.04</c:v>
                </c:pt>
                <c:pt idx="4">
                  <c:v>7.0000000000000007E-2</c:v>
                </c:pt>
                <c:pt idx="5">
                  <c:v>0.02</c:v>
                </c:pt>
                <c:pt idx="6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CB5E-41F2-B044-BCB396CE5A8C}"/>
            </c:ext>
          </c:extLst>
        </c:ser>
        <c:ser>
          <c:idx val="5"/>
          <c:order val="5"/>
          <c:tx>
            <c:strRef>
              <c:f>Sheet1!$I$1</c:f>
              <c:strCache>
                <c:ptCount val="1"/>
                <c:pt idx="0">
                  <c:v>en osaa tai halua kertoa</c:v>
                </c:pt>
              </c:strCache>
            </c:strRef>
          </c:tx>
          <c:spPr>
            <a:solidFill>
              <a:srgbClr val="7670B4"/>
            </a:solidFill>
            <a:ln>
              <a:solidFill>
                <a:srgbClr val="7670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8-CB5E-41F2-B044-BCB396CE5A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9-CB5E-41F2-B044-BCB396CE5A8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A-CB5E-41F2-B044-BCB396CE5A8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B-CB5E-41F2-B044-BCB396CE5A8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C-CB5E-41F2-B044-BCB396CE5A8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D-CB5E-41F2-B044-BCB396CE5A8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E-CB5E-41F2-B044-BCB396CE5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kasviksia, hedelmiä, marjoja ja juureksia</c:v>
                </c:pt>
                <c:pt idx="1">
                  <c:v>täysjyväviljavalmisteita</c:v>
                </c:pt>
                <c:pt idx="2">
                  <c:v>maitoa ja maitovalmisteita (ml. soija/kaurajuomat)</c:v>
                </c:pt>
                <c:pt idx="3">
                  <c:v>kalaa</c:v>
                </c:pt>
                <c:pt idx="4">
                  <c:v>punaista lihaa ja lihavalmisteita</c:v>
                </c:pt>
                <c:pt idx="5">
                  <c:v>siipikarjaa</c:v>
                </c:pt>
                <c:pt idx="6">
                  <c:v>palkokasveja, siemeniä ja pähkinöitä</c:v>
                </c:pt>
              </c:strCache>
            </c:strRef>
          </c:cat>
          <c:val>
            <c:numRef>
              <c:f>Sheet1!$I$2:$I$8</c:f>
              <c:numCache>
                <c:formatCode>General</c:formatCode>
                <c:ptCount val="7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F-CB5E-41F2-B044-BCB396CE5A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000" baseline="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en koskaan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cat>
            <c:multiLvlStrRef>
              <c:f>Sheet1!$C$2</c:f>
            </c:multiLvlStrRef>
          </c:cat>
          <c:val>
            <c:numRef>
              <c:f>Sheet1!$D$2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7B-4FAE-B36C-9E370E06CC22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harvoin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57B-4FAE-B36C-9E370E06CC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Sheet1!$C$2</c:f>
            </c:multiLvlStrRef>
          </c:cat>
          <c:val>
            <c:numRef>
              <c:f>Sheet1!$E$2</c:f>
              <c:numCache>
                <c:formatCode>General</c:formatCode>
                <c:ptCount val="1"/>
                <c:pt idx="0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57B-4FAE-B36C-9E370E06CC22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muutaman kerran viikossa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57B-4FAE-B36C-9E370E06CC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Sheet1!$C$2</c:f>
            </c:multiLvlStrRef>
          </c:cat>
          <c:val>
            <c:numRef>
              <c:f>Sheet1!$F$2</c:f>
              <c:numCache>
                <c:formatCode>General</c:formatCode>
                <c:ptCount val="1"/>
                <c:pt idx="0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57B-4FAE-B36C-9E370E06CC22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usein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53%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57B-4FAE-B36C-9E370E06CC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Sheet1!$C$2</c:f>
            </c:multiLvlStrRef>
          </c:cat>
          <c:val>
            <c:numRef>
              <c:f>Sheet1!$G$2</c:f>
              <c:numCache>
                <c:formatCode>General</c:formatCode>
                <c:ptCount val="1"/>
                <c:pt idx="0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57B-4FAE-B36C-9E370E06CC22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aina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C57B-4FAE-B36C-9E370E06CC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Sheet1!$C$2</c:f>
            </c:multiLvlStrRef>
          </c:cat>
          <c:val>
            <c:numRef>
              <c:f>Sheet1!$H$2</c:f>
              <c:numCache>
                <c:formatCode>General</c:formatCode>
                <c:ptCount val="1"/>
                <c:pt idx="0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57B-4FAE-B36C-9E370E06CC22}"/>
            </c:ext>
          </c:extLst>
        </c:ser>
        <c:ser>
          <c:idx val="5"/>
          <c:order val="5"/>
          <c:tx>
            <c:strRef>
              <c:f>Sheet1!$I$1</c:f>
              <c:strCache>
                <c:ptCount val="1"/>
                <c:pt idx="0">
                  <c:v>en osaa tai halua kertoa</c:v>
                </c:pt>
              </c:strCache>
            </c:strRef>
          </c:tx>
          <c:spPr>
            <a:solidFill>
              <a:srgbClr val="7670B4"/>
            </a:solidFill>
            <a:ln>
              <a:solidFill>
                <a:srgbClr val="7670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C57B-4FAE-B36C-9E370E06CC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Sheet1!$C$2</c:f>
            </c:multiLvlStrRef>
          </c:cat>
          <c:val>
            <c:numRef>
              <c:f>Sheet1!$I$2</c:f>
              <c:numCache>
                <c:formatCode>General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57B-4FAE-B36C-9E370E06CC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515854627998976"/>
          <c:y val="2.75E-2"/>
          <c:w val="0.60974227533414471"/>
          <c:h val="0.8273159448818897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Ei koskaan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64F-412B-9F19-3AFBBA797C6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64F-412B-9F19-3AFBBA797C6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64F-412B-9F19-3AFBBA797C6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64F-412B-9F19-3AFBBA797C6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64F-412B-9F19-3AFBBA797C6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64F-412B-9F19-3AFBBA797C6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464F-412B-9F19-3AFBBA797C6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Olen tuntenut itseni toiveikkaaksi tulevaisuuden suhteen</c:v>
                </c:pt>
                <c:pt idx="1">
                  <c:v>Olen tuntenut itseni hyödylliseksi</c:v>
                </c:pt>
                <c:pt idx="2">
                  <c:v>Olen tuntenut itseni rentoutuneeksi</c:v>
                </c:pt>
                <c:pt idx="3">
                  <c:v>Olen käsitellyt ongelmia hyvin</c:v>
                </c:pt>
                <c:pt idx="4">
                  <c:v>Olen ajatellut selkeästi</c:v>
                </c:pt>
                <c:pt idx="5">
                  <c:v>Olen tuntenut läheisyyttä toisiin ihmisiin</c:v>
                </c:pt>
                <c:pt idx="6">
                  <c:v>Olen kyennyt tekemään omia päätöksia asioista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0.03</c:v>
                </c:pt>
                <c:pt idx="1">
                  <c:v>0.02</c:v>
                </c:pt>
                <c:pt idx="2">
                  <c:v>0.03</c:v>
                </c:pt>
                <c:pt idx="3">
                  <c:v>0.01</c:v>
                </c:pt>
                <c:pt idx="4">
                  <c:v>0.02</c:v>
                </c:pt>
                <c:pt idx="5">
                  <c:v>0.02</c:v>
                </c:pt>
                <c:pt idx="6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64F-412B-9F19-3AFBBA797C63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Harvoin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464F-412B-9F19-3AFBBA797C6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464F-412B-9F19-3AFBBA797C6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464F-412B-9F19-3AFBBA797C6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464F-412B-9F19-3AFBBA797C6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464F-412B-9F19-3AFBBA797C6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464F-412B-9F19-3AFBBA797C63}"/>
                </c:ext>
              </c:extLst>
            </c:dLbl>
            <c:dLbl>
              <c:idx val="6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64F-412B-9F19-3AFBBA797C6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Olen tuntenut itseni toiveikkaaksi tulevaisuuden suhteen</c:v>
                </c:pt>
                <c:pt idx="1">
                  <c:v>Olen tuntenut itseni hyödylliseksi</c:v>
                </c:pt>
                <c:pt idx="2">
                  <c:v>Olen tuntenut itseni rentoutuneeksi</c:v>
                </c:pt>
                <c:pt idx="3">
                  <c:v>Olen käsitellyt ongelmia hyvin</c:v>
                </c:pt>
                <c:pt idx="4">
                  <c:v>Olen ajatellut selkeästi</c:v>
                </c:pt>
                <c:pt idx="5">
                  <c:v>Olen tuntenut läheisyyttä toisiin ihmisiin</c:v>
                </c:pt>
                <c:pt idx="6">
                  <c:v>Olen kyennyt tekemään omia päätöksia asioista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0.05</c:v>
                </c:pt>
                <c:pt idx="1">
                  <c:v>7.0000000000000007E-2</c:v>
                </c:pt>
                <c:pt idx="2">
                  <c:v>0.12</c:v>
                </c:pt>
                <c:pt idx="3">
                  <c:v>7.0000000000000007E-2</c:v>
                </c:pt>
                <c:pt idx="4">
                  <c:v>0.02</c:v>
                </c:pt>
                <c:pt idx="5">
                  <c:v>0.04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64F-412B-9F19-3AFBBA797C63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Silloin tällöin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464F-412B-9F19-3AFBBA797C6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464F-412B-9F19-3AFBBA797C6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464F-412B-9F19-3AFBBA797C6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464F-412B-9F19-3AFBBA797C6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464F-412B-9F19-3AFBBA797C6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464F-412B-9F19-3AFBBA797C6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464F-412B-9F19-3AFBBA797C6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Olen tuntenut itseni toiveikkaaksi tulevaisuuden suhteen</c:v>
                </c:pt>
                <c:pt idx="1">
                  <c:v>Olen tuntenut itseni hyödylliseksi</c:v>
                </c:pt>
                <c:pt idx="2">
                  <c:v>Olen tuntenut itseni rentoutuneeksi</c:v>
                </c:pt>
                <c:pt idx="3">
                  <c:v>Olen käsitellyt ongelmia hyvin</c:v>
                </c:pt>
                <c:pt idx="4">
                  <c:v>Olen ajatellut selkeästi</c:v>
                </c:pt>
                <c:pt idx="5">
                  <c:v>Olen tuntenut läheisyyttä toisiin ihmisiin</c:v>
                </c:pt>
                <c:pt idx="6">
                  <c:v>Olen kyennyt tekemään omia päätöksia asioista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0.31</c:v>
                </c:pt>
                <c:pt idx="1">
                  <c:v>0.24</c:v>
                </c:pt>
                <c:pt idx="2">
                  <c:v>0.3</c:v>
                </c:pt>
                <c:pt idx="3">
                  <c:v>0.27</c:v>
                </c:pt>
                <c:pt idx="4">
                  <c:v>0.18</c:v>
                </c:pt>
                <c:pt idx="5">
                  <c:v>0.16</c:v>
                </c:pt>
                <c:pt idx="6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464F-412B-9F19-3AFBBA797C63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Usein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464F-412B-9F19-3AFBBA797C6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464F-412B-9F19-3AFBBA797C6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464F-412B-9F19-3AFBBA797C6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464F-412B-9F19-3AFBBA797C6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464F-412B-9F19-3AFBBA797C6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464F-412B-9F19-3AFBBA797C6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464F-412B-9F19-3AFBBA797C6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Olen tuntenut itseni toiveikkaaksi tulevaisuuden suhteen</c:v>
                </c:pt>
                <c:pt idx="1">
                  <c:v>Olen tuntenut itseni hyödylliseksi</c:v>
                </c:pt>
                <c:pt idx="2">
                  <c:v>Olen tuntenut itseni rentoutuneeksi</c:v>
                </c:pt>
                <c:pt idx="3">
                  <c:v>Olen käsitellyt ongelmia hyvin</c:v>
                </c:pt>
                <c:pt idx="4">
                  <c:v>Olen ajatellut selkeästi</c:v>
                </c:pt>
                <c:pt idx="5">
                  <c:v>Olen tuntenut läheisyyttä toisiin ihmisiin</c:v>
                </c:pt>
                <c:pt idx="6">
                  <c:v>Olen kyennyt tekemään omia päätöksia asioista</c:v>
                </c:pt>
              </c:strCache>
            </c:strRef>
          </c:cat>
          <c:val>
            <c:numRef>
              <c:f>Sheet1!$G$2:$G$8</c:f>
              <c:numCache>
                <c:formatCode>General</c:formatCode>
                <c:ptCount val="7"/>
                <c:pt idx="0">
                  <c:v>0.47</c:v>
                </c:pt>
                <c:pt idx="1">
                  <c:v>0.47</c:v>
                </c:pt>
                <c:pt idx="2">
                  <c:v>0.5</c:v>
                </c:pt>
                <c:pt idx="3">
                  <c:v>0.52</c:v>
                </c:pt>
                <c:pt idx="4">
                  <c:v>0.46</c:v>
                </c:pt>
                <c:pt idx="5">
                  <c:v>0.5</c:v>
                </c:pt>
                <c:pt idx="6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464F-412B-9F19-3AFBBA797C63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Koko ajan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464F-412B-9F19-3AFBBA797C6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464F-412B-9F19-3AFBBA797C6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464F-412B-9F19-3AFBBA797C6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3-464F-412B-9F19-3AFBBA797C6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4-464F-412B-9F19-3AFBBA797C6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5-464F-412B-9F19-3AFBBA797C6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6-464F-412B-9F19-3AFBBA797C6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Olen tuntenut itseni toiveikkaaksi tulevaisuuden suhteen</c:v>
                </c:pt>
                <c:pt idx="1">
                  <c:v>Olen tuntenut itseni hyödylliseksi</c:v>
                </c:pt>
                <c:pt idx="2">
                  <c:v>Olen tuntenut itseni rentoutuneeksi</c:v>
                </c:pt>
                <c:pt idx="3">
                  <c:v>Olen käsitellyt ongelmia hyvin</c:v>
                </c:pt>
                <c:pt idx="4">
                  <c:v>Olen ajatellut selkeästi</c:v>
                </c:pt>
                <c:pt idx="5">
                  <c:v>Olen tuntenut läheisyyttä toisiin ihmisiin</c:v>
                </c:pt>
                <c:pt idx="6">
                  <c:v>Olen kyennyt tekemään omia päätöksia asioista</c:v>
                </c:pt>
              </c:strCache>
            </c:strRef>
          </c:cat>
          <c:val>
            <c:numRef>
              <c:f>Sheet1!$H$2:$H$8</c:f>
              <c:numCache>
                <c:formatCode>General</c:formatCode>
                <c:ptCount val="7"/>
                <c:pt idx="0">
                  <c:v>0.14000000000000001</c:v>
                </c:pt>
                <c:pt idx="1">
                  <c:v>0.2</c:v>
                </c:pt>
                <c:pt idx="2">
                  <c:v>0.05</c:v>
                </c:pt>
                <c:pt idx="3">
                  <c:v>0.13</c:v>
                </c:pt>
                <c:pt idx="4">
                  <c:v>0.32</c:v>
                </c:pt>
                <c:pt idx="5">
                  <c:v>0.28000000000000003</c:v>
                </c:pt>
                <c:pt idx="6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464F-412B-9F19-3AFBBA797C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legend>
      <c:legendPos val="b"/>
      <c:overlay val="0"/>
    </c:legend>
    <c:plotVisOnly val="1"/>
    <c:dispBlanksAs val="zero"/>
    <c:showDLblsOverMax val="1"/>
  </c:chart>
  <c:txPr>
    <a:bodyPr/>
    <a:lstStyle/>
    <a:p>
      <a:pPr>
        <a:defRPr sz="1000" baseline="0" smtId="4294967295"/>
      </a:pPr>
      <a:endParaRPr lang="fi-FI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927-476A-AA7E-588767C4E338}"/>
                </c:ext>
              </c:extLst>
            </c:dLbl>
            <c:dLbl>
              <c:idx val="1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27-476A-AA7E-588767C4E338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27-476A-AA7E-588767C4E33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927-476A-AA7E-588767C4E33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927-476A-AA7E-588767C4E338}"/>
                </c:ext>
              </c:extLst>
            </c:dLbl>
            <c:dLbl>
              <c:idx val="5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27-476A-AA7E-588767C4E33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5927-476A-AA7E-588767C4E33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5927-476A-AA7E-588767C4E33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5927-476A-AA7E-588767C4E338}"/>
                </c:ext>
              </c:extLst>
            </c:dLbl>
            <c:dLbl>
              <c:idx val="9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27-476A-AA7E-588767C4E33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Sheet1!$C$2:$C$11</c:f>
              <c:strCache>
                <c:ptCount val="10"/>
                <c:pt idx="0">
                  <c:v>itsetuntoosi</c:v>
                </c:pt>
                <c:pt idx="1">
                  <c:v>terveydentilaasi</c:v>
                </c:pt>
                <c:pt idx="2">
                  <c:v>kykyysi voittaa elämässä eteen tulevia vaikeusia</c:v>
                </c:pt>
                <c:pt idx="3">
                  <c:v>luotettavien ystävien määrään</c:v>
                </c:pt>
                <c:pt idx="4">
                  <c:v>perheeseesi (läheisiisi)</c:v>
                </c:pt>
                <c:pt idx="5">
                  <c:v>päivittäiseen pärjäämiseesi</c:v>
                </c:pt>
                <c:pt idx="6">
                  <c:v>taloudelliseen tilanteeseesi</c:v>
                </c:pt>
                <c:pt idx="7">
                  <c:v>asumisoloihisi</c:v>
                </c:pt>
                <c:pt idx="8">
                  <c:v>omien vahvuuksien kehittämiseen (esim.harrastamalla mieluisia asioita)</c:v>
                </c:pt>
                <c:pt idx="9">
                  <c:v>elämääsi kokonaisuutena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0.02</c:v>
                </c:pt>
                <c:pt idx="4">
                  <c:v>0.02</c:v>
                </c:pt>
                <c:pt idx="5">
                  <c:v>0</c:v>
                </c:pt>
                <c:pt idx="6">
                  <c:v>0.02</c:v>
                </c:pt>
                <c:pt idx="7">
                  <c:v>0.01</c:v>
                </c:pt>
                <c:pt idx="8">
                  <c:v>0.01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27-476A-AA7E-588767C4E338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27-476A-AA7E-588767C4E33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5927-476A-AA7E-588767C4E338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927-476A-AA7E-588767C4E33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5927-476A-AA7E-588767C4E338}"/>
                </c:ext>
              </c:extLst>
            </c:dLbl>
            <c:dLbl>
              <c:idx val="4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927-476A-AA7E-588767C4E338}"/>
                </c:ext>
              </c:extLst>
            </c:dLbl>
            <c:dLbl>
              <c:idx val="5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927-476A-AA7E-588767C4E338}"/>
                </c:ext>
              </c:extLst>
            </c:dLbl>
            <c:dLbl>
              <c:idx val="6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927-476A-AA7E-588767C4E338}"/>
                </c:ext>
              </c:extLst>
            </c:dLbl>
            <c:dLbl>
              <c:idx val="7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927-476A-AA7E-588767C4E338}"/>
                </c:ext>
              </c:extLst>
            </c:dLbl>
            <c:dLbl>
              <c:idx val="8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927-476A-AA7E-588767C4E338}"/>
                </c:ext>
              </c:extLst>
            </c:dLbl>
            <c:dLbl>
              <c:idx val="9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927-476A-AA7E-588767C4E33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Sheet1!$C$2:$C$11</c:f>
              <c:strCache>
                <c:ptCount val="10"/>
                <c:pt idx="0">
                  <c:v>itsetuntoosi</c:v>
                </c:pt>
                <c:pt idx="1">
                  <c:v>terveydentilaasi</c:v>
                </c:pt>
                <c:pt idx="2">
                  <c:v>kykyysi voittaa elämässä eteen tulevia vaikeusia</c:v>
                </c:pt>
                <c:pt idx="3">
                  <c:v>luotettavien ystävien määrään</c:v>
                </c:pt>
                <c:pt idx="4">
                  <c:v>perheeseesi (läheisiisi)</c:v>
                </c:pt>
                <c:pt idx="5">
                  <c:v>päivittäiseen pärjäämiseesi</c:v>
                </c:pt>
                <c:pt idx="6">
                  <c:v>taloudelliseen tilanteeseesi</c:v>
                </c:pt>
                <c:pt idx="7">
                  <c:v>asumisoloihisi</c:v>
                </c:pt>
                <c:pt idx="8">
                  <c:v>omien vahvuuksien kehittämiseen (esim.harrastamalla mieluisia asioita)</c:v>
                </c:pt>
                <c:pt idx="9">
                  <c:v>elämääsi kokonaisuutena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0</c:v>
                </c:pt>
                <c:pt idx="1">
                  <c:v>0.01</c:v>
                </c:pt>
                <c:pt idx="2">
                  <c:v>0</c:v>
                </c:pt>
                <c:pt idx="3">
                  <c:v>0.01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5927-476A-AA7E-588767C4E338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5927-476A-AA7E-588767C4E33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5927-476A-AA7E-588767C4E33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5927-476A-AA7E-588767C4E33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5927-476A-AA7E-588767C4E338}"/>
                </c:ext>
              </c:extLst>
            </c:dLbl>
            <c:dLbl>
              <c:idx val="4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5927-476A-AA7E-588767C4E33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5927-476A-AA7E-588767C4E33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5927-476A-AA7E-588767C4E338}"/>
                </c:ext>
              </c:extLst>
            </c:dLbl>
            <c:dLbl>
              <c:idx val="7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5927-476A-AA7E-588767C4E33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5927-476A-AA7E-588767C4E33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F-5927-476A-AA7E-588767C4E33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Sheet1!$C$2:$C$11</c:f>
              <c:strCache>
                <c:ptCount val="10"/>
                <c:pt idx="0">
                  <c:v>itsetuntoosi</c:v>
                </c:pt>
                <c:pt idx="1">
                  <c:v>terveydentilaasi</c:v>
                </c:pt>
                <c:pt idx="2">
                  <c:v>kykyysi voittaa elämässä eteen tulevia vaikeusia</c:v>
                </c:pt>
                <c:pt idx="3">
                  <c:v>luotettavien ystävien määrään</c:v>
                </c:pt>
                <c:pt idx="4">
                  <c:v>perheeseesi (läheisiisi)</c:v>
                </c:pt>
                <c:pt idx="5">
                  <c:v>päivittäiseen pärjäämiseesi</c:v>
                </c:pt>
                <c:pt idx="6">
                  <c:v>taloudelliseen tilanteeseesi</c:v>
                </c:pt>
                <c:pt idx="7">
                  <c:v>asumisoloihisi</c:v>
                </c:pt>
                <c:pt idx="8">
                  <c:v>omien vahvuuksien kehittämiseen (esim.harrastamalla mieluisia asioita)</c:v>
                </c:pt>
                <c:pt idx="9">
                  <c:v>elämääsi kokonaisuutena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0.01</c:v>
                </c:pt>
                <c:pt idx="1">
                  <c:v>0.02</c:v>
                </c:pt>
                <c:pt idx="2">
                  <c:v>0.01</c:v>
                </c:pt>
                <c:pt idx="3">
                  <c:v>0.03</c:v>
                </c:pt>
                <c:pt idx="4">
                  <c:v>0</c:v>
                </c:pt>
                <c:pt idx="5">
                  <c:v>0.01</c:v>
                </c:pt>
                <c:pt idx="6">
                  <c:v>0.02</c:v>
                </c:pt>
                <c:pt idx="7">
                  <c:v>0</c:v>
                </c:pt>
                <c:pt idx="8">
                  <c:v>0.01</c:v>
                </c:pt>
                <c:pt idx="9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5927-476A-AA7E-588767C4E338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5927-476A-AA7E-588767C4E33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5927-476A-AA7E-588767C4E338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5927-476A-AA7E-588767C4E33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4-5927-476A-AA7E-588767C4E338}"/>
                </c:ext>
              </c:extLst>
            </c:dLbl>
            <c:dLbl>
              <c:idx val="4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5927-476A-AA7E-588767C4E338}"/>
                </c:ext>
              </c:extLst>
            </c:dLbl>
            <c:dLbl>
              <c:idx val="5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5927-476A-AA7E-588767C4E33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7-5927-476A-AA7E-588767C4E33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8-5927-476A-AA7E-588767C4E33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9-5927-476A-AA7E-588767C4E33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A-5927-476A-AA7E-588767C4E33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Sheet1!$C$2:$C$11</c:f>
              <c:strCache>
                <c:ptCount val="10"/>
                <c:pt idx="0">
                  <c:v>itsetuntoosi</c:v>
                </c:pt>
                <c:pt idx="1">
                  <c:v>terveydentilaasi</c:v>
                </c:pt>
                <c:pt idx="2">
                  <c:v>kykyysi voittaa elämässä eteen tulevia vaikeusia</c:v>
                </c:pt>
                <c:pt idx="3">
                  <c:v>luotettavien ystävien määrään</c:v>
                </c:pt>
                <c:pt idx="4">
                  <c:v>perheeseesi (läheisiisi)</c:v>
                </c:pt>
                <c:pt idx="5">
                  <c:v>päivittäiseen pärjäämiseesi</c:v>
                </c:pt>
                <c:pt idx="6">
                  <c:v>taloudelliseen tilanteeseesi</c:v>
                </c:pt>
                <c:pt idx="7">
                  <c:v>asumisoloihisi</c:v>
                </c:pt>
                <c:pt idx="8">
                  <c:v>omien vahvuuksien kehittämiseen (esim.harrastamalla mieluisia asioita)</c:v>
                </c:pt>
                <c:pt idx="9">
                  <c:v>elämääsi kokonaisuutena</c:v>
                </c:pt>
              </c:strCache>
            </c:strRef>
          </c:cat>
          <c:val>
            <c:numRef>
              <c:f>Sheet1!$G$2:$G$11</c:f>
              <c:numCache>
                <c:formatCode>General</c:formatCode>
                <c:ptCount val="10"/>
                <c:pt idx="0">
                  <c:v>0</c:v>
                </c:pt>
                <c:pt idx="1">
                  <c:v>0.03</c:v>
                </c:pt>
                <c:pt idx="2">
                  <c:v>0</c:v>
                </c:pt>
                <c:pt idx="3">
                  <c:v>0.03</c:v>
                </c:pt>
                <c:pt idx="4">
                  <c:v>0</c:v>
                </c:pt>
                <c:pt idx="5">
                  <c:v>0</c:v>
                </c:pt>
                <c:pt idx="6">
                  <c:v>0.02</c:v>
                </c:pt>
                <c:pt idx="7">
                  <c:v>0.01</c:v>
                </c:pt>
                <c:pt idx="8">
                  <c:v>0.04</c:v>
                </c:pt>
                <c:pt idx="9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B-5927-476A-AA7E-588767C4E338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5927-476A-AA7E-588767C4E33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D-5927-476A-AA7E-588767C4E338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5927-476A-AA7E-588767C4E33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F-5927-476A-AA7E-588767C4E33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0-5927-476A-AA7E-588767C4E33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1-5927-476A-AA7E-588767C4E33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2-5927-476A-AA7E-588767C4E33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3-5927-476A-AA7E-588767C4E33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4-5927-476A-AA7E-588767C4E33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5-5927-476A-AA7E-588767C4E33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Sheet1!$C$2:$C$11</c:f>
              <c:strCache>
                <c:ptCount val="10"/>
                <c:pt idx="0">
                  <c:v>itsetuntoosi</c:v>
                </c:pt>
                <c:pt idx="1">
                  <c:v>terveydentilaasi</c:v>
                </c:pt>
                <c:pt idx="2">
                  <c:v>kykyysi voittaa elämässä eteen tulevia vaikeusia</c:v>
                </c:pt>
                <c:pt idx="3">
                  <c:v>luotettavien ystävien määrään</c:v>
                </c:pt>
                <c:pt idx="4">
                  <c:v>perheeseesi (läheisiisi)</c:v>
                </c:pt>
                <c:pt idx="5">
                  <c:v>päivittäiseen pärjäämiseesi</c:v>
                </c:pt>
                <c:pt idx="6">
                  <c:v>taloudelliseen tilanteeseesi</c:v>
                </c:pt>
                <c:pt idx="7">
                  <c:v>asumisoloihisi</c:v>
                </c:pt>
                <c:pt idx="8">
                  <c:v>omien vahvuuksien kehittämiseen (esim.harrastamalla mieluisia asioita)</c:v>
                </c:pt>
                <c:pt idx="9">
                  <c:v>elämääsi kokonaisuutena</c:v>
                </c:pt>
              </c:strCache>
            </c:strRef>
          </c:cat>
          <c:val>
            <c:numRef>
              <c:f>Sheet1!$H$2:$H$11</c:f>
              <c:numCache>
                <c:formatCode>General</c:formatCode>
                <c:ptCount val="10"/>
                <c:pt idx="0">
                  <c:v>0</c:v>
                </c:pt>
                <c:pt idx="1">
                  <c:v>0.05</c:v>
                </c:pt>
                <c:pt idx="2">
                  <c:v>0</c:v>
                </c:pt>
                <c:pt idx="3">
                  <c:v>0.05</c:v>
                </c:pt>
                <c:pt idx="4">
                  <c:v>0.03</c:v>
                </c:pt>
                <c:pt idx="5">
                  <c:v>0.04</c:v>
                </c:pt>
                <c:pt idx="6">
                  <c:v>0.03</c:v>
                </c:pt>
                <c:pt idx="7">
                  <c:v>0.03</c:v>
                </c:pt>
                <c:pt idx="8">
                  <c:v>0.04</c:v>
                </c:pt>
                <c:pt idx="9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6-5927-476A-AA7E-588767C4E338}"/>
            </c:ext>
          </c:extLst>
        </c:ser>
        <c:ser>
          <c:idx val="5"/>
          <c:order val="5"/>
          <c:tx>
            <c:strRef>
              <c:f>Sheet1!$I$1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7670B4"/>
            </a:solidFill>
            <a:ln>
              <a:solidFill>
                <a:srgbClr val="7670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7-5927-476A-AA7E-588767C4E33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8-5927-476A-AA7E-588767C4E33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9-5927-476A-AA7E-588767C4E33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A-5927-476A-AA7E-588767C4E33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B-5927-476A-AA7E-588767C4E33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C-5927-476A-AA7E-588767C4E33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D-5927-476A-AA7E-588767C4E33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E-5927-476A-AA7E-588767C4E33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F-5927-476A-AA7E-588767C4E33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0-5927-476A-AA7E-588767C4E33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Sheet1!$C$2:$C$11</c:f>
              <c:strCache>
                <c:ptCount val="10"/>
                <c:pt idx="0">
                  <c:v>itsetuntoosi</c:v>
                </c:pt>
                <c:pt idx="1">
                  <c:v>terveydentilaasi</c:v>
                </c:pt>
                <c:pt idx="2">
                  <c:v>kykyysi voittaa elämässä eteen tulevia vaikeusia</c:v>
                </c:pt>
                <c:pt idx="3">
                  <c:v>luotettavien ystävien määrään</c:v>
                </c:pt>
                <c:pt idx="4">
                  <c:v>perheeseesi (läheisiisi)</c:v>
                </c:pt>
                <c:pt idx="5">
                  <c:v>päivittäiseen pärjäämiseesi</c:v>
                </c:pt>
                <c:pt idx="6">
                  <c:v>taloudelliseen tilanteeseesi</c:v>
                </c:pt>
                <c:pt idx="7">
                  <c:v>asumisoloihisi</c:v>
                </c:pt>
                <c:pt idx="8">
                  <c:v>omien vahvuuksien kehittämiseen (esim.harrastamalla mieluisia asioita)</c:v>
                </c:pt>
                <c:pt idx="9">
                  <c:v>elämääsi kokonaisuutena</c:v>
                </c:pt>
              </c:strCache>
            </c:strRef>
          </c:cat>
          <c:val>
            <c:numRef>
              <c:f>Sheet1!$I$2:$I$11</c:f>
              <c:numCache>
                <c:formatCode>General</c:formatCode>
                <c:ptCount val="10"/>
                <c:pt idx="0">
                  <c:v>0.03</c:v>
                </c:pt>
                <c:pt idx="1">
                  <c:v>0.08</c:v>
                </c:pt>
                <c:pt idx="2">
                  <c:v>7.0000000000000007E-2</c:v>
                </c:pt>
                <c:pt idx="3">
                  <c:v>0.05</c:v>
                </c:pt>
                <c:pt idx="4">
                  <c:v>0.01</c:v>
                </c:pt>
                <c:pt idx="5">
                  <c:v>0.01</c:v>
                </c:pt>
                <c:pt idx="6">
                  <c:v>0.04</c:v>
                </c:pt>
                <c:pt idx="7">
                  <c:v>0.03</c:v>
                </c:pt>
                <c:pt idx="8">
                  <c:v>0.05</c:v>
                </c:pt>
                <c:pt idx="9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1-5927-476A-AA7E-588767C4E338}"/>
            </c:ext>
          </c:extLst>
        </c:ser>
        <c:ser>
          <c:idx val="6"/>
          <c:order val="6"/>
          <c:tx>
            <c:strRef>
              <c:f>Sheet1!$J$1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D9392B"/>
            </a:solidFill>
            <a:ln>
              <a:solidFill>
                <a:srgbClr val="D9392B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2-5927-476A-AA7E-588767C4E33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3-5927-476A-AA7E-588767C4E33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4-5927-476A-AA7E-588767C4E33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5-5927-476A-AA7E-588767C4E33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6-5927-476A-AA7E-588767C4E33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7-5927-476A-AA7E-588767C4E33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8-5927-476A-AA7E-588767C4E33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9-5927-476A-AA7E-588767C4E33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A-5927-476A-AA7E-588767C4E33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B-5927-476A-AA7E-588767C4E33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Sheet1!$C$2:$C$11</c:f>
              <c:strCache>
                <c:ptCount val="10"/>
                <c:pt idx="0">
                  <c:v>itsetuntoosi</c:v>
                </c:pt>
                <c:pt idx="1">
                  <c:v>terveydentilaasi</c:v>
                </c:pt>
                <c:pt idx="2">
                  <c:v>kykyysi voittaa elämässä eteen tulevia vaikeusia</c:v>
                </c:pt>
                <c:pt idx="3">
                  <c:v>luotettavien ystävien määrään</c:v>
                </c:pt>
                <c:pt idx="4">
                  <c:v>perheeseesi (läheisiisi)</c:v>
                </c:pt>
                <c:pt idx="5">
                  <c:v>päivittäiseen pärjäämiseesi</c:v>
                </c:pt>
                <c:pt idx="6">
                  <c:v>taloudelliseen tilanteeseesi</c:v>
                </c:pt>
                <c:pt idx="7">
                  <c:v>asumisoloihisi</c:v>
                </c:pt>
                <c:pt idx="8">
                  <c:v>omien vahvuuksien kehittämiseen (esim.harrastamalla mieluisia asioita)</c:v>
                </c:pt>
                <c:pt idx="9">
                  <c:v>elämääsi kokonaisuutena</c:v>
                </c:pt>
              </c:strCache>
            </c:strRef>
          </c:cat>
          <c:val>
            <c:numRef>
              <c:f>Sheet1!$J$2:$J$11</c:f>
              <c:numCache>
                <c:formatCode>General</c:formatCode>
                <c:ptCount val="10"/>
                <c:pt idx="0">
                  <c:v>0.15</c:v>
                </c:pt>
                <c:pt idx="1">
                  <c:v>0.2</c:v>
                </c:pt>
                <c:pt idx="2">
                  <c:v>0.12</c:v>
                </c:pt>
                <c:pt idx="3">
                  <c:v>0.08</c:v>
                </c:pt>
                <c:pt idx="4">
                  <c:v>0.02</c:v>
                </c:pt>
                <c:pt idx="5">
                  <c:v>7.0000000000000007E-2</c:v>
                </c:pt>
                <c:pt idx="6">
                  <c:v>0.16</c:v>
                </c:pt>
                <c:pt idx="7">
                  <c:v>7.0000000000000007E-2</c:v>
                </c:pt>
                <c:pt idx="8">
                  <c:v>0.13</c:v>
                </c:pt>
                <c:pt idx="9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C-5927-476A-AA7E-588767C4E338}"/>
            </c:ext>
          </c:extLst>
        </c:ser>
        <c:ser>
          <c:idx val="7"/>
          <c:order val="7"/>
          <c:tx>
            <c:strRef>
              <c:f>Sheet1!$K$1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818284"/>
            </a:solidFill>
            <a:ln>
              <a:solidFill>
                <a:srgbClr val="81828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D-5927-476A-AA7E-588767C4E33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E-5927-476A-AA7E-588767C4E33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F-5927-476A-AA7E-588767C4E33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0-5927-476A-AA7E-588767C4E33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1-5927-476A-AA7E-588767C4E33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2-5927-476A-AA7E-588767C4E33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3-5927-476A-AA7E-588767C4E33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4-5927-476A-AA7E-588767C4E33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5-5927-476A-AA7E-588767C4E33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6-5927-476A-AA7E-588767C4E33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Sheet1!$C$2:$C$11</c:f>
              <c:strCache>
                <c:ptCount val="10"/>
                <c:pt idx="0">
                  <c:v>itsetuntoosi</c:v>
                </c:pt>
                <c:pt idx="1">
                  <c:v>terveydentilaasi</c:v>
                </c:pt>
                <c:pt idx="2">
                  <c:v>kykyysi voittaa elämässä eteen tulevia vaikeusia</c:v>
                </c:pt>
                <c:pt idx="3">
                  <c:v>luotettavien ystävien määrään</c:v>
                </c:pt>
                <c:pt idx="4">
                  <c:v>perheeseesi (läheisiisi)</c:v>
                </c:pt>
                <c:pt idx="5">
                  <c:v>päivittäiseen pärjäämiseesi</c:v>
                </c:pt>
                <c:pt idx="6">
                  <c:v>taloudelliseen tilanteeseesi</c:v>
                </c:pt>
                <c:pt idx="7">
                  <c:v>asumisoloihisi</c:v>
                </c:pt>
                <c:pt idx="8">
                  <c:v>omien vahvuuksien kehittämiseen (esim.harrastamalla mieluisia asioita)</c:v>
                </c:pt>
                <c:pt idx="9">
                  <c:v>elämääsi kokonaisuutena</c:v>
                </c:pt>
              </c:strCache>
            </c:strRef>
          </c:cat>
          <c:val>
            <c:numRef>
              <c:f>Sheet1!$K$2:$K$11</c:f>
              <c:numCache>
                <c:formatCode>General</c:formatCode>
                <c:ptCount val="10"/>
                <c:pt idx="0">
                  <c:v>0.28999999999999998</c:v>
                </c:pt>
                <c:pt idx="1">
                  <c:v>0.32</c:v>
                </c:pt>
                <c:pt idx="2">
                  <c:v>0.3</c:v>
                </c:pt>
                <c:pt idx="3">
                  <c:v>0.26</c:v>
                </c:pt>
                <c:pt idx="4">
                  <c:v>0.12</c:v>
                </c:pt>
                <c:pt idx="5">
                  <c:v>0.21</c:v>
                </c:pt>
                <c:pt idx="6">
                  <c:v>0.2</c:v>
                </c:pt>
                <c:pt idx="7">
                  <c:v>0.14000000000000001</c:v>
                </c:pt>
                <c:pt idx="8">
                  <c:v>0.19</c:v>
                </c:pt>
                <c:pt idx="9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7-5927-476A-AA7E-588767C4E338}"/>
            </c:ext>
          </c:extLst>
        </c:ser>
        <c:ser>
          <c:idx val="8"/>
          <c:order val="8"/>
          <c:tx>
            <c:strRef>
              <c:f>Sheet1!$L$1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3F48CC"/>
            </a:solidFill>
            <a:ln>
              <a:solidFill>
                <a:srgbClr val="3F48CC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8-5927-476A-AA7E-588767C4E33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9-5927-476A-AA7E-588767C4E33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A-5927-476A-AA7E-588767C4E33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B-5927-476A-AA7E-588767C4E33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C-5927-476A-AA7E-588767C4E33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D-5927-476A-AA7E-588767C4E33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E-5927-476A-AA7E-588767C4E33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F-5927-476A-AA7E-588767C4E33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0-5927-476A-AA7E-588767C4E33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1-5927-476A-AA7E-588767C4E33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Sheet1!$C$2:$C$11</c:f>
              <c:strCache>
                <c:ptCount val="10"/>
                <c:pt idx="0">
                  <c:v>itsetuntoosi</c:v>
                </c:pt>
                <c:pt idx="1">
                  <c:v>terveydentilaasi</c:v>
                </c:pt>
                <c:pt idx="2">
                  <c:v>kykyysi voittaa elämässä eteen tulevia vaikeusia</c:v>
                </c:pt>
                <c:pt idx="3">
                  <c:v>luotettavien ystävien määrään</c:v>
                </c:pt>
                <c:pt idx="4">
                  <c:v>perheeseesi (läheisiisi)</c:v>
                </c:pt>
                <c:pt idx="5">
                  <c:v>päivittäiseen pärjäämiseesi</c:v>
                </c:pt>
                <c:pt idx="6">
                  <c:v>taloudelliseen tilanteeseesi</c:v>
                </c:pt>
                <c:pt idx="7">
                  <c:v>asumisoloihisi</c:v>
                </c:pt>
                <c:pt idx="8">
                  <c:v>omien vahvuuksien kehittämiseen (esim.harrastamalla mieluisia asioita)</c:v>
                </c:pt>
                <c:pt idx="9">
                  <c:v>elämääsi kokonaisuutena</c:v>
                </c:pt>
              </c:strCache>
            </c:strRef>
          </c:cat>
          <c:val>
            <c:numRef>
              <c:f>Sheet1!$L$2:$L$11</c:f>
              <c:numCache>
                <c:formatCode>General</c:formatCode>
                <c:ptCount val="10"/>
                <c:pt idx="0">
                  <c:v>0.31</c:v>
                </c:pt>
                <c:pt idx="1">
                  <c:v>0.22</c:v>
                </c:pt>
                <c:pt idx="2">
                  <c:v>0.28999999999999998</c:v>
                </c:pt>
                <c:pt idx="3">
                  <c:v>0.28000000000000003</c:v>
                </c:pt>
                <c:pt idx="4">
                  <c:v>0.27</c:v>
                </c:pt>
                <c:pt idx="5">
                  <c:v>0.32</c:v>
                </c:pt>
                <c:pt idx="6">
                  <c:v>0.33</c:v>
                </c:pt>
                <c:pt idx="7">
                  <c:v>0.31</c:v>
                </c:pt>
                <c:pt idx="8">
                  <c:v>0.3</c:v>
                </c:pt>
                <c:pt idx="9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2-5927-476A-AA7E-588767C4E338}"/>
            </c:ext>
          </c:extLst>
        </c:ser>
        <c:ser>
          <c:idx val="9"/>
          <c:order val="9"/>
          <c:tx>
            <c:strRef>
              <c:f>Sheet1!$M$1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rgbClr val="006B5B"/>
            </a:solidFill>
            <a:ln>
              <a:solidFill>
                <a:srgbClr val="006B5B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3-5927-476A-AA7E-588767C4E33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4-5927-476A-AA7E-588767C4E33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5-5927-476A-AA7E-588767C4E33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6-5927-476A-AA7E-588767C4E33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7-5927-476A-AA7E-588767C4E33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8-5927-476A-AA7E-588767C4E33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9-5927-476A-AA7E-588767C4E33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A-5927-476A-AA7E-588767C4E33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B-5927-476A-AA7E-588767C4E33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C-5927-476A-AA7E-588767C4E33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Sheet1!$C$2:$C$11</c:f>
              <c:strCache>
                <c:ptCount val="10"/>
                <c:pt idx="0">
                  <c:v>itsetuntoosi</c:v>
                </c:pt>
                <c:pt idx="1">
                  <c:v>terveydentilaasi</c:v>
                </c:pt>
                <c:pt idx="2">
                  <c:v>kykyysi voittaa elämässä eteen tulevia vaikeusia</c:v>
                </c:pt>
                <c:pt idx="3">
                  <c:v>luotettavien ystävien määrään</c:v>
                </c:pt>
                <c:pt idx="4">
                  <c:v>perheeseesi (läheisiisi)</c:v>
                </c:pt>
                <c:pt idx="5">
                  <c:v>päivittäiseen pärjäämiseesi</c:v>
                </c:pt>
                <c:pt idx="6">
                  <c:v>taloudelliseen tilanteeseesi</c:v>
                </c:pt>
                <c:pt idx="7">
                  <c:v>asumisoloihisi</c:v>
                </c:pt>
                <c:pt idx="8">
                  <c:v>omien vahvuuksien kehittämiseen (esim.harrastamalla mieluisia asioita)</c:v>
                </c:pt>
                <c:pt idx="9">
                  <c:v>elämääsi kokonaisuutena</c:v>
                </c:pt>
              </c:strCache>
            </c:strRef>
          </c:cat>
          <c:val>
            <c:numRef>
              <c:f>Sheet1!$M$2:$M$11</c:f>
              <c:numCache>
                <c:formatCode>General</c:formatCode>
                <c:ptCount val="10"/>
                <c:pt idx="0">
                  <c:v>0.21</c:v>
                </c:pt>
                <c:pt idx="1">
                  <c:v>7.0000000000000007E-2</c:v>
                </c:pt>
                <c:pt idx="2">
                  <c:v>0.21</c:v>
                </c:pt>
                <c:pt idx="3">
                  <c:v>0.19</c:v>
                </c:pt>
                <c:pt idx="4">
                  <c:v>0.53</c:v>
                </c:pt>
                <c:pt idx="5">
                  <c:v>0.34</c:v>
                </c:pt>
                <c:pt idx="6">
                  <c:v>0.18</c:v>
                </c:pt>
                <c:pt idx="7">
                  <c:v>0.4</c:v>
                </c:pt>
                <c:pt idx="8">
                  <c:v>0.23</c:v>
                </c:pt>
                <c:pt idx="9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D-5927-476A-AA7E-588767C4E3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legend>
      <c:legendPos val="b"/>
      <c:overlay val="0"/>
    </c:legend>
    <c:plotVisOnly val="1"/>
    <c:dispBlanksAs val="zero"/>
    <c:showDLblsOverMax val="1"/>
  </c:chart>
  <c:txPr>
    <a:bodyPr/>
    <a:lstStyle/>
    <a:p>
      <a:pPr>
        <a:defRPr sz="1000" baseline="0" smtId="4294967295"/>
      </a:pPr>
      <a:endParaRPr lang="fi-FI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460093532348274"/>
          <c:y val="2.75E-2"/>
          <c:w val="0.49373321583373808"/>
          <c:h val="0.8273159448818897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616-47C8-A7A7-B2914CCB3A95}"/>
                </c:ext>
              </c:extLst>
            </c:dLbl>
            <c:dLbl>
              <c:idx val="1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16-47C8-A7A7-B2914CCB3A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616-47C8-A7A7-B2914CCB3A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616-47C8-A7A7-B2914CCB3A95}"/>
                </c:ext>
              </c:extLst>
            </c:dLbl>
            <c:dLbl>
              <c:idx val="4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16-47C8-A7A7-B2914CCB3A9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616-47C8-A7A7-B2914CCB3A9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616-47C8-A7A7-B2914CCB3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616-47C8-A7A7-B2914CCB3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Sheet1!$C$2:$C$9</c:f>
              <c:strCache>
                <c:ptCount val="8"/>
                <c:pt idx="0">
                  <c:v>käyt kirjastoissa, konserteissa ja muissa vastaavissa paikoissa?</c:v>
                </c:pt>
                <c:pt idx="1">
                  <c:v>teet juuri sinulle mielekkäitä asioita?</c:v>
                </c:pt>
                <c:pt idx="2">
                  <c:v>pidät huolta terveydestäsi?</c:v>
                </c:pt>
                <c:pt idx="3">
                  <c:v>voit halutessasi viettää aikaa sinulle mieluisten ihmisten kanssa?</c:v>
                </c:pt>
                <c:pt idx="4">
                  <c:v>voit nauttia luonnosta asuinseudullasi?</c:v>
                </c:pt>
                <c:pt idx="5">
                  <c:v>luotat asuinkuntasi poliittisiin päätöksentekijöihin?</c:v>
                </c:pt>
                <c:pt idx="6">
                  <c:v>tunnet voivasi vaikuttaa itseäsi koskeviin asioihin asuinkunnassasi?</c:v>
                </c:pt>
                <c:pt idx="7">
                  <c:v>asuinseutusi tarjoaa sinulle mahdollisuuksia hyvään elämään tulevaisuudessa?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0.13</c:v>
                </c:pt>
                <c:pt idx="1">
                  <c:v>0</c:v>
                </c:pt>
                <c:pt idx="2">
                  <c:v>0.01</c:v>
                </c:pt>
                <c:pt idx="3">
                  <c:v>0.01</c:v>
                </c:pt>
                <c:pt idx="4">
                  <c:v>0</c:v>
                </c:pt>
                <c:pt idx="5">
                  <c:v>0.13</c:v>
                </c:pt>
                <c:pt idx="6">
                  <c:v>0.11</c:v>
                </c:pt>
                <c:pt idx="7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616-47C8-A7A7-B2914CCB3A95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0616-47C8-A7A7-B2914CCB3A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616-47C8-A7A7-B2914CCB3A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0616-47C8-A7A7-B2914CCB3A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0616-47C8-A7A7-B2914CCB3A95}"/>
                </c:ext>
              </c:extLst>
            </c:dLbl>
            <c:dLbl>
              <c:idx val="4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616-47C8-A7A7-B2914CCB3A9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0616-47C8-A7A7-B2914CCB3A9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0616-47C8-A7A7-B2914CCB3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0616-47C8-A7A7-B2914CCB3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Sheet1!$C$2:$C$9</c:f>
              <c:strCache>
                <c:ptCount val="8"/>
                <c:pt idx="0">
                  <c:v>käyt kirjastoissa, konserteissa ja muissa vastaavissa paikoissa?</c:v>
                </c:pt>
                <c:pt idx="1">
                  <c:v>teet juuri sinulle mielekkäitä asioita?</c:v>
                </c:pt>
                <c:pt idx="2">
                  <c:v>pidät huolta terveydestäsi?</c:v>
                </c:pt>
                <c:pt idx="3">
                  <c:v>voit halutessasi viettää aikaa sinulle mieluisten ihmisten kanssa?</c:v>
                </c:pt>
                <c:pt idx="4">
                  <c:v>voit nauttia luonnosta asuinseudullasi?</c:v>
                </c:pt>
                <c:pt idx="5">
                  <c:v>luotat asuinkuntasi poliittisiin päätöksentekijöihin?</c:v>
                </c:pt>
                <c:pt idx="6">
                  <c:v>tunnet voivasi vaikuttaa itseäsi koskeviin asioihin asuinkunnassasi?</c:v>
                </c:pt>
                <c:pt idx="7">
                  <c:v>asuinseutusi tarjoaa sinulle mahdollisuuksia hyvään elämään tulevaisuudessa?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0.05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</c:v>
                </c:pt>
                <c:pt idx="5">
                  <c:v>0.06</c:v>
                </c:pt>
                <c:pt idx="6">
                  <c:v>0.1</c:v>
                </c:pt>
                <c:pt idx="7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616-47C8-A7A7-B2914CCB3A95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0616-47C8-A7A7-B2914CCB3A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616-47C8-A7A7-B2914CCB3A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0616-47C8-A7A7-B2914CCB3A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0616-47C8-A7A7-B2914CCB3A9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0616-47C8-A7A7-B2914CCB3A9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0616-47C8-A7A7-B2914CCB3A9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0616-47C8-A7A7-B2914CCB3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0616-47C8-A7A7-B2914CCB3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Sheet1!$C$2:$C$9</c:f>
              <c:strCache>
                <c:ptCount val="8"/>
                <c:pt idx="0">
                  <c:v>käyt kirjastoissa, konserteissa ja muissa vastaavissa paikoissa?</c:v>
                </c:pt>
                <c:pt idx="1">
                  <c:v>teet juuri sinulle mielekkäitä asioita?</c:v>
                </c:pt>
                <c:pt idx="2">
                  <c:v>pidät huolta terveydestäsi?</c:v>
                </c:pt>
                <c:pt idx="3">
                  <c:v>voit halutessasi viettää aikaa sinulle mieluisten ihmisten kanssa?</c:v>
                </c:pt>
                <c:pt idx="4">
                  <c:v>voit nauttia luonnosta asuinseudullasi?</c:v>
                </c:pt>
                <c:pt idx="5">
                  <c:v>luotat asuinkuntasi poliittisiin päätöksentekijöihin?</c:v>
                </c:pt>
                <c:pt idx="6">
                  <c:v>tunnet voivasi vaikuttaa itseäsi koskeviin asioihin asuinkunnassasi?</c:v>
                </c:pt>
                <c:pt idx="7">
                  <c:v>asuinseutusi tarjoaa sinulle mahdollisuuksia hyvään elämään tulevaisuudessa?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7.0000000000000007E-2</c:v>
                </c:pt>
                <c:pt idx="1">
                  <c:v>0.02</c:v>
                </c:pt>
                <c:pt idx="2">
                  <c:v>0.04</c:v>
                </c:pt>
                <c:pt idx="3">
                  <c:v>0.01</c:v>
                </c:pt>
                <c:pt idx="4">
                  <c:v>0.01</c:v>
                </c:pt>
                <c:pt idx="5">
                  <c:v>7.0000000000000007E-2</c:v>
                </c:pt>
                <c:pt idx="6">
                  <c:v>7.0000000000000007E-2</c:v>
                </c:pt>
                <c:pt idx="7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0616-47C8-A7A7-B2914CCB3A95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0616-47C8-A7A7-B2914CCB3A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0616-47C8-A7A7-B2914CCB3A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0616-47C8-A7A7-B2914CCB3A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0616-47C8-A7A7-B2914CCB3A9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F-0616-47C8-A7A7-B2914CCB3A9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0616-47C8-A7A7-B2914CCB3A9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0616-47C8-A7A7-B2914CCB3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0616-47C8-A7A7-B2914CCB3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Sheet1!$C$2:$C$9</c:f>
              <c:strCache>
                <c:ptCount val="8"/>
                <c:pt idx="0">
                  <c:v>käyt kirjastoissa, konserteissa ja muissa vastaavissa paikoissa?</c:v>
                </c:pt>
                <c:pt idx="1">
                  <c:v>teet juuri sinulle mielekkäitä asioita?</c:v>
                </c:pt>
                <c:pt idx="2">
                  <c:v>pidät huolta terveydestäsi?</c:v>
                </c:pt>
                <c:pt idx="3">
                  <c:v>voit halutessasi viettää aikaa sinulle mieluisten ihmisten kanssa?</c:v>
                </c:pt>
                <c:pt idx="4">
                  <c:v>voit nauttia luonnosta asuinseudullasi?</c:v>
                </c:pt>
                <c:pt idx="5">
                  <c:v>luotat asuinkuntasi poliittisiin päätöksentekijöihin?</c:v>
                </c:pt>
                <c:pt idx="6">
                  <c:v>tunnet voivasi vaikuttaa itseäsi koskeviin asioihin asuinkunnassasi?</c:v>
                </c:pt>
                <c:pt idx="7">
                  <c:v>asuinseutusi tarjoaa sinulle mahdollisuuksia hyvään elämään tulevaisuudessa?</c:v>
                </c:pt>
              </c:strCache>
            </c:strRef>
          </c:cat>
          <c:val>
            <c:numRef>
              <c:f>Sheet1!$G$2:$G$9</c:f>
              <c:numCache>
                <c:formatCode>General</c:formatCode>
                <c:ptCount val="8"/>
                <c:pt idx="0">
                  <c:v>0.08</c:v>
                </c:pt>
                <c:pt idx="1">
                  <c:v>0.02</c:v>
                </c:pt>
                <c:pt idx="2">
                  <c:v>0.01</c:v>
                </c:pt>
                <c:pt idx="3">
                  <c:v>0.04</c:v>
                </c:pt>
                <c:pt idx="4">
                  <c:v>0.01</c:v>
                </c:pt>
                <c:pt idx="5">
                  <c:v>0.05</c:v>
                </c:pt>
                <c:pt idx="6">
                  <c:v>7.0000000000000007E-2</c:v>
                </c:pt>
                <c:pt idx="7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0616-47C8-A7A7-B2914CCB3A95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4-0616-47C8-A7A7-B2914CCB3A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5-0616-47C8-A7A7-B2914CCB3A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6-0616-47C8-A7A7-B2914CCB3A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7-0616-47C8-A7A7-B2914CCB3A9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8-0616-47C8-A7A7-B2914CCB3A9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9-0616-47C8-A7A7-B2914CCB3A9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A-0616-47C8-A7A7-B2914CCB3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B-0616-47C8-A7A7-B2914CCB3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Sheet1!$C$2:$C$9</c:f>
              <c:strCache>
                <c:ptCount val="8"/>
                <c:pt idx="0">
                  <c:v>käyt kirjastoissa, konserteissa ja muissa vastaavissa paikoissa?</c:v>
                </c:pt>
                <c:pt idx="1">
                  <c:v>teet juuri sinulle mielekkäitä asioita?</c:v>
                </c:pt>
                <c:pt idx="2">
                  <c:v>pidät huolta terveydestäsi?</c:v>
                </c:pt>
                <c:pt idx="3">
                  <c:v>voit halutessasi viettää aikaa sinulle mieluisten ihmisten kanssa?</c:v>
                </c:pt>
                <c:pt idx="4">
                  <c:v>voit nauttia luonnosta asuinseudullasi?</c:v>
                </c:pt>
                <c:pt idx="5">
                  <c:v>luotat asuinkuntasi poliittisiin päätöksentekijöihin?</c:v>
                </c:pt>
                <c:pt idx="6">
                  <c:v>tunnet voivasi vaikuttaa itseäsi koskeviin asioihin asuinkunnassasi?</c:v>
                </c:pt>
                <c:pt idx="7">
                  <c:v>asuinseutusi tarjoaa sinulle mahdollisuuksia hyvään elämään tulevaisuudessa?</c:v>
                </c:pt>
              </c:strCache>
            </c:strRef>
          </c:cat>
          <c:val>
            <c:numRef>
              <c:f>Sheet1!$H$2:$H$9</c:f>
              <c:numCache>
                <c:formatCode>General</c:formatCode>
                <c:ptCount val="8"/>
                <c:pt idx="0">
                  <c:v>0.08</c:v>
                </c:pt>
                <c:pt idx="1">
                  <c:v>0.01</c:v>
                </c:pt>
                <c:pt idx="2">
                  <c:v>0.05</c:v>
                </c:pt>
                <c:pt idx="3">
                  <c:v>0.04</c:v>
                </c:pt>
                <c:pt idx="4">
                  <c:v>0.01</c:v>
                </c:pt>
                <c:pt idx="5">
                  <c:v>0.13</c:v>
                </c:pt>
                <c:pt idx="6">
                  <c:v>0.13</c:v>
                </c:pt>
                <c:pt idx="7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0616-47C8-A7A7-B2914CCB3A95}"/>
            </c:ext>
          </c:extLst>
        </c:ser>
        <c:ser>
          <c:idx val="5"/>
          <c:order val="5"/>
          <c:tx>
            <c:strRef>
              <c:f>Sheet1!$I$1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7670B4"/>
            </a:solidFill>
            <a:ln>
              <a:solidFill>
                <a:srgbClr val="7670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D-0616-47C8-A7A7-B2914CCB3A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E-0616-47C8-A7A7-B2914CCB3A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F-0616-47C8-A7A7-B2914CCB3A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0-0616-47C8-A7A7-B2914CCB3A9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1-0616-47C8-A7A7-B2914CCB3A9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2-0616-47C8-A7A7-B2914CCB3A9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3-0616-47C8-A7A7-B2914CCB3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4-0616-47C8-A7A7-B2914CCB3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Sheet1!$C$2:$C$9</c:f>
              <c:strCache>
                <c:ptCount val="8"/>
                <c:pt idx="0">
                  <c:v>käyt kirjastoissa, konserteissa ja muissa vastaavissa paikoissa?</c:v>
                </c:pt>
                <c:pt idx="1">
                  <c:v>teet juuri sinulle mielekkäitä asioita?</c:v>
                </c:pt>
                <c:pt idx="2">
                  <c:v>pidät huolta terveydestäsi?</c:v>
                </c:pt>
                <c:pt idx="3">
                  <c:v>voit halutessasi viettää aikaa sinulle mieluisten ihmisten kanssa?</c:v>
                </c:pt>
                <c:pt idx="4">
                  <c:v>voit nauttia luonnosta asuinseudullasi?</c:v>
                </c:pt>
                <c:pt idx="5">
                  <c:v>luotat asuinkuntasi poliittisiin päätöksentekijöihin?</c:v>
                </c:pt>
                <c:pt idx="6">
                  <c:v>tunnet voivasi vaikuttaa itseäsi koskeviin asioihin asuinkunnassasi?</c:v>
                </c:pt>
                <c:pt idx="7">
                  <c:v>asuinseutusi tarjoaa sinulle mahdollisuuksia hyvään elämään tulevaisuudessa?</c:v>
                </c:pt>
              </c:strCache>
            </c:strRef>
          </c:cat>
          <c:val>
            <c:numRef>
              <c:f>Sheet1!$I$2:$I$9</c:f>
              <c:numCache>
                <c:formatCode>General</c:formatCode>
                <c:ptCount val="8"/>
                <c:pt idx="0">
                  <c:v>0.12</c:v>
                </c:pt>
                <c:pt idx="1">
                  <c:v>0.09</c:v>
                </c:pt>
                <c:pt idx="2">
                  <c:v>0.09</c:v>
                </c:pt>
                <c:pt idx="3">
                  <c:v>0.1</c:v>
                </c:pt>
                <c:pt idx="4">
                  <c:v>0.03</c:v>
                </c:pt>
                <c:pt idx="5">
                  <c:v>0.09</c:v>
                </c:pt>
                <c:pt idx="6">
                  <c:v>0.09</c:v>
                </c:pt>
                <c:pt idx="7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5-0616-47C8-A7A7-B2914CCB3A95}"/>
            </c:ext>
          </c:extLst>
        </c:ser>
        <c:ser>
          <c:idx val="6"/>
          <c:order val="6"/>
          <c:tx>
            <c:strRef>
              <c:f>Sheet1!$J$1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D9392B"/>
            </a:solidFill>
            <a:ln>
              <a:solidFill>
                <a:srgbClr val="D9392B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6-0616-47C8-A7A7-B2914CCB3A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7-0616-47C8-A7A7-B2914CCB3A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8-0616-47C8-A7A7-B2914CCB3A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9-0616-47C8-A7A7-B2914CCB3A9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A-0616-47C8-A7A7-B2914CCB3A9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B-0616-47C8-A7A7-B2914CCB3A9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C-0616-47C8-A7A7-B2914CCB3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D-0616-47C8-A7A7-B2914CCB3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Sheet1!$C$2:$C$9</c:f>
              <c:strCache>
                <c:ptCount val="8"/>
                <c:pt idx="0">
                  <c:v>käyt kirjastoissa, konserteissa ja muissa vastaavissa paikoissa?</c:v>
                </c:pt>
                <c:pt idx="1">
                  <c:v>teet juuri sinulle mielekkäitä asioita?</c:v>
                </c:pt>
                <c:pt idx="2">
                  <c:v>pidät huolta terveydestäsi?</c:v>
                </c:pt>
                <c:pt idx="3">
                  <c:v>voit halutessasi viettää aikaa sinulle mieluisten ihmisten kanssa?</c:v>
                </c:pt>
                <c:pt idx="4">
                  <c:v>voit nauttia luonnosta asuinseudullasi?</c:v>
                </c:pt>
                <c:pt idx="5">
                  <c:v>luotat asuinkuntasi poliittisiin päätöksentekijöihin?</c:v>
                </c:pt>
                <c:pt idx="6">
                  <c:v>tunnet voivasi vaikuttaa itseäsi koskeviin asioihin asuinkunnassasi?</c:v>
                </c:pt>
                <c:pt idx="7">
                  <c:v>asuinseutusi tarjoaa sinulle mahdollisuuksia hyvään elämään tulevaisuudessa?</c:v>
                </c:pt>
              </c:strCache>
            </c:strRef>
          </c:cat>
          <c:val>
            <c:numRef>
              <c:f>Sheet1!$J$2:$J$9</c:f>
              <c:numCache>
                <c:formatCode>General</c:formatCode>
                <c:ptCount val="8"/>
                <c:pt idx="0">
                  <c:v>0.13</c:v>
                </c:pt>
                <c:pt idx="1">
                  <c:v>0.16</c:v>
                </c:pt>
                <c:pt idx="2">
                  <c:v>0.15</c:v>
                </c:pt>
                <c:pt idx="3">
                  <c:v>0.08</c:v>
                </c:pt>
                <c:pt idx="4">
                  <c:v>0.03</c:v>
                </c:pt>
                <c:pt idx="5">
                  <c:v>0.16</c:v>
                </c:pt>
                <c:pt idx="6">
                  <c:v>0.16</c:v>
                </c:pt>
                <c:pt idx="7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E-0616-47C8-A7A7-B2914CCB3A95}"/>
            </c:ext>
          </c:extLst>
        </c:ser>
        <c:ser>
          <c:idx val="7"/>
          <c:order val="7"/>
          <c:tx>
            <c:strRef>
              <c:f>Sheet1!$K$1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818284"/>
            </a:solidFill>
            <a:ln>
              <a:solidFill>
                <a:srgbClr val="81828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F-0616-47C8-A7A7-B2914CCB3A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0-0616-47C8-A7A7-B2914CCB3A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1-0616-47C8-A7A7-B2914CCB3A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2-0616-47C8-A7A7-B2914CCB3A9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3-0616-47C8-A7A7-B2914CCB3A9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4-0616-47C8-A7A7-B2914CCB3A9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5-0616-47C8-A7A7-B2914CCB3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6-0616-47C8-A7A7-B2914CCB3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Sheet1!$C$2:$C$9</c:f>
              <c:strCache>
                <c:ptCount val="8"/>
                <c:pt idx="0">
                  <c:v>käyt kirjastoissa, konserteissa ja muissa vastaavissa paikoissa?</c:v>
                </c:pt>
                <c:pt idx="1">
                  <c:v>teet juuri sinulle mielekkäitä asioita?</c:v>
                </c:pt>
                <c:pt idx="2">
                  <c:v>pidät huolta terveydestäsi?</c:v>
                </c:pt>
                <c:pt idx="3">
                  <c:v>voit halutessasi viettää aikaa sinulle mieluisten ihmisten kanssa?</c:v>
                </c:pt>
                <c:pt idx="4">
                  <c:v>voit nauttia luonnosta asuinseudullasi?</c:v>
                </c:pt>
                <c:pt idx="5">
                  <c:v>luotat asuinkuntasi poliittisiin päätöksentekijöihin?</c:v>
                </c:pt>
                <c:pt idx="6">
                  <c:v>tunnet voivasi vaikuttaa itseäsi koskeviin asioihin asuinkunnassasi?</c:v>
                </c:pt>
                <c:pt idx="7">
                  <c:v>asuinseutusi tarjoaa sinulle mahdollisuuksia hyvään elämään tulevaisuudessa?</c:v>
                </c:pt>
              </c:strCache>
            </c:strRef>
          </c:cat>
          <c:val>
            <c:numRef>
              <c:f>Sheet1!$K$2:$K$9</c:f>
              <c:numCache>
                <c:formatCode>General</c:formatCode>
                <c:ptCount val="8"/>
                <c:pt idx="0">
                  <c:v>0.3</c:v>
                </c:pt>
                <c:pt idx="1">
                  <c:v>0.25</c:v>
                </c:pt>
                <c:pt idx="2">
                  <c:v>0.32</c:v>
                </c:pt>
                <c:pt idx="3">
                  <c:v>0.17</c:v>
                </c:pt>
                <c:pt idx="4">
                  <c:v>7.0000000000000007E-2</c:v>
                </c:pt>
                <c:pt idx="5">
                  <c:v>0.16</c:v>
                </c:pt>
                <c:pt idx="6">
                  <c:v>0.15</c:v>
                </c:pt>
                <c:pt idx="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7-0616-47C8-A7A7-B2914CCB3A95}"/>
            </c:ext>
          </c:extLst>
        </c:ser>
        <c:ser>
          <c:idx val="8"/>
          <c:order val="8"/>
          <c:tx>
            <c:strRef>
              <c:f>Sheet1!$L$1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3F48CC"/>
            </a:solidFill>
            <a:ln>
              <a:solidFill>
                <a:srgbClr val="3F48CC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8-0616-47C8-A7A7-B2914CCB3A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9-0616-47C8-A7A7-B2914CCB3A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A-0616-47C8-A7A7-B2914CCB3A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B-0616-47C8-A7A7-B2914CCB3A9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C-0616-47C8-A7A7-B2914CCB3A9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D-0616-47C8-A7A7-B2914CCB3A9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E-0616-47C8-A7A7-B2914CCB3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F-0616-47C8-A7A7-B2914CCB3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Sheet1!$C$2:$C$9</c:f>
              <c:strCache>
                <c:ptCount val="8"/>
                <c:pt idx="0">
                  <c:v>käyt kirjastoissa, konserteissa ja muissa vastaavissa paikoissa?</c:v>
                </c:pt>
                <c:pt idx="1">
                  <c:v>teet juuri sinulle mielekkäitä asioita?</c:v>
                </c:pt>
                <c:pt idx="2">
                  <c:v>pidät huolta terveydestäsi?</c:v>
                </c:pt>
                <c:pt idx="3">
                  <c:v>voit halutessasi viettää aikaa sinulle mieluisten ihmisten kanssa?</c:v>
                </c:pt>
                <c:pt idx="4">
                  <c:v>voit nauttia luonnosta asuinseudullasi?</c:v>
                </c:pt>
                <c:pt idx="5">
                  <c:v>luotat asuinkuntasi poliittisiin päätöksentekijöihin?</c:v>
                </c:pt>
                <c:pt idx="6">
                  <c:v>tunnet voivasi vaikuttaa itseäsi koskeviin asioihin asuinkunnassasi?</c:v>
                </c:pt>
                <c:pt idx="7">
                  <c:v>asuinseutusi tarjoaa sinulle mahdollisuuksia hyvään elämään tulevaisuudessa?</c:v>
                </c:pt>
              </c:strCache>
            </c:strRef>
          </c:cat>
          <c:val>
            <c:numRef>
              <c:f>Sheet1!$L$2:$L$9</c:f>
              <c:numCache>
                <c:formatCode>General</c:formatCode>
                <c:ptCount val="8"/>
                <c:pt idx="0">
                  <c:v>0.03</c:v>
                </c:pt>
                <c:pt idx="1">
                  <c:v>0.28999999999999998</c:v>
                </c:pt>
                <c:pt idx="2">
                  <c:v>0.19</c:v>
                </c:pt>
                <c:pt idx="3">
                  <c:v>0.31</c:v>
                </c:pt>
                <c:pt idx="4">
                  <c:v>0.12</c:v>
                </c:pt>
                <c:pt idx="5">
                  <c:v>0.1</c:v>
                </c:pt>
                <c:pt idx="6">
                  <c:v>0.08</c:v>
                </c:pt>
                <c:pt idx="7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0-0616-47C8-A7A7-B2914CCB3A95}"/>
            </c:ext>
          </c:extLst>
        </c:ser>
        <c:ser>
          <c:idx val="9"/>
          <c:order val="9"/>
          <c:tx>
            <c:strRef>
              <c:f>Sheet1!$M$1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rgbClr val="006B5B"/>
            </a:solidFill>
            <a:ln>
              <a:solidFill>
                <a:srgbClr val="006B5B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1-0616-47C8-A7A7-B2914CCB3A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2-0616-47C8-A7A7-B2914CCB3A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3-0616-47C8-A7A7-B2914CCB3A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4-0616-47C8-A7A7-B2914CCB3A9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5-0616-47C8-A7A7-B2914CCB3A9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6-0616-47C8-A7A7-B2914CCB3A9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7-0616-47C8-A7A7-B2914CCB3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8-0616-47C8-A7A7-B2914CCB3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Sheet1!$C$2:$C$9</c:f>
              <c:strCache>
                <c:ptCount val="8"/>
                <c:pt idx="0">
                  <c:v>käyt kirjastoissa, konserteissa ja muissa vastaavissa paikoissa?</c:v>
                </c:pt>
                <c:pt idx="1">
                  <c:v>teet juuri sinulle mielekkäitä asioita?</c:v>
                </c:pt>
                <c:pt idx="2">
                  <c:v>pidät huolta terveydestäsi?</c:v>
                </c:pt>
                <c:pt idx="3">
                  <c:v>voit halutessasi viettää aikaa sinulle mieluisten ihmisten kanssa?</c:v>
                </c:pt>
                <c:pt idx="4">
                  <c:v>voit nauttia luonnosta asuinseudullasi?</c:v>
                </c:pt>
                <c:pt idx="5">
                  <c:v>luotat asuinkuntasi poliittisiin päätöksentekijöihin?</c:v>
                </c:pt>
                <c:pt idx="6">
                  <c:v>tunnet voivasi vaikuttaa itseäsi koskeviin asioihin asuinkunnassasi?</c:v>
                </c:pt>
                <c:pt idx="7">
                  <c:v>asuinseutusi tarjoaa sinulle mahdollisuuksia hyvään elämään tulevaisuudessa?</c:v>
                </c:pt>
              </c:strCache>
            </c:strRef>
          </c:cat>
          <c:val>
            <c:numRef>
              <c:f>Sheet1!$M$2:$M$9</c:f>
              <c:numCache>
                <c:formatCode>General</c:formatCode>
                <c:ptCount val="8"/>
                <c:pt idx="0">
                  <c:v>0.01</c:v>
                </c:pt>
                <c:pt idx="1">
                  <c:v>0.15</c:v>
                </c:pt>
                <c:pt idx="2">
                  <c:v>0.13</c:v>
                </c:pt>
                <c:pt idx="3">
                  <c:v>0.23</c:v>
                </c:pt>
                <c:pt idx="4">
                  <c:v>0.72</c:v>
                </c:pt>
                <c:pt idx="5">
                  <c:v>0.05</c:v>
                </c:pt>
                <c:pt idx="6">
                  <c:v>0.04</c:v>
                </c:pt>
                <c:pt idx="7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9-0616-47C8-A7A7-B2914CCB3A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000" baseline="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975365103953154"/>
          <c:y val="2.75E-2"/>
          <c:w val="0.49950417481564541"/>
          <c:h val="0.8273159448818897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9D0-40FE-98E4-5F3FA11CC4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9D0-40FE-98E4-5F3FA11CC4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9D0-40FE-98E4-5F3FA11CC4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9D0-40FE-98E4-5F3FA11CC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olet asuinalueesi rakennettuun (rakennukset, kadut, puistot jne.) ympäristöön?</c:v>
                </c:pt>
                <c:pt idx="1">
                  <c:v>olet jokapäiväisten palveluiden (kauppa, posti, pankki, terveys) läheisyyteen (saavutettavuuteen)?</c:v>
                </c:pt>
                <c:pt idx="2">
                  <c:v>olet asuinalueesi turvallisuuteen?</c:v>
                </c:pt>
                <c:pt idx="3">
                  <c:v>olet saamaasi kohteluun viimeksi kun käytit jotain julkista palvelua?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0.05</c:v>
                </c:pt>
                <c:pt idx="1">
                  <c:v>0.1</c:v>
                </c:pt>
                <c:pt idx="2">
                  <c:v>0.02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D0-40FE-98E4-5F3FA11CC4BC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69D0-40FE-98E4-5F3FA11CC4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69D0-40FE-98E4-5F3FA11CC4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69D0-40FE-98E4-5F3FA11CC4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69D0-40FE-98E4-5F3FA11CC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olet asuinalueesi rakennettuun (rakennukset, kadut, puistot jne.) ympäristöön?</c:v>
                </c:pt>
                <c:pt idx="1">
                  <c:v>olet jokapäiväisten palveluiden (kauppa, posti, pankki, terveys) läheisyyteen (saavutettavuuteen)?</c:v>
                </c:pt>
                <c:pt idx="2">
                  <c:v>olet asuinalueesi turvallisuuteen?</c:v>
                </c:pt>
                <c:pt idx="3">
                  <c:v>olet saamaasi kohteluun viimeksi kun käytit jotain julkista palvelua?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0.04</c:v>
                </c:pt>
                <c:pt idx="1">
                  <c:v>0.06</c:v>
                </c:pt>
                <c:pt idx="2">
                  <c:v>0.01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9D0-40FE-98E4-5F3FA11CC4BC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69D0-40FE-98E4-5F3FA11CC4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69D0-40FE-98E4-5F3FA11CC4BC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9D0-40FE-98E4-5F3FA11CC4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69D0-40FE-98E4-5F3FA11CC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olet asuinalueesi rakennettuun (rakennukset, kadut, puistot jne.) ympäristöön?</c:v>
                </c:pt>
                <c:pt idx="1">
                  <c:v>olet jokapäiväisten palveluiden (kauppa, posti, pankki, terveys) läheisyyteen (saavutettavuuteen)?</c:v>
                </c:pt>
                <c:pt idx="2">
                  <c:v>olet asuinalueesi turvallisuuteen?</c:v>
                </c:pt>
                <c:pt idx="3">
                  <c:v>olet saamaasi kohteluun viimeksi kun käytit jotain julkista palvelua?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0.06</c:v>
                </c:pt>
                <c:pt idx="1">
                  <c:v>7.0000000000000007E-2</c:v>
                </c:pt>
                <c:pt idx="2">
                  <c:v>0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9D0-40FE-98E4-5F3FA11CC4BC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69D0-40FE-98E4-5F3FA11CC4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69D0-40FE-98E4-5F3FA11CC4BC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9D0-40FE-98E4-5F3FA11CC4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69D0-40FE-98E4-5F3FA11CC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olet asuinalueesi rakennettuun (rakennukset, kadut, puistot jne.) ympäristöön?</c:v>
                </c:pt>
                <c:pt idx="1">
                  <c:v>olet jokapäiväisten palveluiden (kauppa, posti, pankki, terveys) läheisyyteen (saavutettavuuteen)?</c:v>
                </c:pt>
                <c:pt idx="2">
                  <c:v>olet asuinalueesi turvallisuuteen?</c:v>
                </c:pt>
                <c:pt idx="3">
                  <c:v>olet saamaasi kohteluun viimeksi kun käytit jotain julkista palvelua?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0.12</c:v>
                </c:pt>
                <c:pt idx="1">
                  <c:v>0.06</c:v>
                </c:pt>
                <c:pt idx="2">
                  <c:v>0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69D0-40FE-98E4-5F3FA11CC4BC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69D0-40FE-98E4-5F3FA11CC4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69D0-40FE-98E4-5F3FA11CC4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69D0-40FE-98E4-5F3FA11CC4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69D0-40FE-98E4-5F3FA11CC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olet asuinalueesi rakennettuun (rakennukset, kadut, puistot jne.) ympäristöön?</c:v>
                </c:pt>
                <c:pt idx="1">
                  <c:v>olet jokapäiväisten palveluiden (kauppa, posti, pankki, terveys) läheisyyteen (saavutettavuuteen)?</c:v>
                </c:pt>
                <c:pt idx="2">
                  <c:v>olet asuinalueesi turvallisuuteen?</c:v>
                </c:pt>
                <c:pt idx="3">
                  <c:v>olet saamaasi kohteluun viimeksi kun käytit jotain julkista palvelua?</c:v>
                </c:pt>
              </c:strCache>
            </c:strRef>
          </c:cat>
          <c:val>
            <c:numRef>
              <c:f>Sheet1!$H$2:$H$5</c:f>
              <c:numCache>
                <c:formatCode>General</c:formatCode>
                <c:ptCount val="4"/>
                <c:pt idx="0">
                  <c:v>0.09</c:v>
                </c:pt>
                <c:pt idx="1">
                  <c:v>0.08</c:v>
                </c:pt>
                <c:pt idx="2">
                  <c:v>0.03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69D0-40FE-98E4-5F3FA11CC4BC}"/>
            </c:ext>
          </c:extLst>
        </c:ser>
        <c:ser>
          <c:idx val="5"/>
          <c:order val="5"/>
          <c:tx>
            <c:strRef>
              <c:f>Sheet1!$I$1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7670B4"/>
            </a:solidFill>
            <a:ln>
              <a:solidFill>
                <a:srgbClr val="7670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69D0-40FE-98E4-5F3FA11CC4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69D0-40FE-98E4-5F3FA11CC4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69D0-40FE-98E4-5F3FA11CC4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69D0-40FE-98E4-5F3FA11CC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olet asuinalueesi rakennettuun (rakennukset, kadut, puistot jne.) ympäristöön?</c:v>
                </c:pt>
                <c:pt idx="1">
                  <c:v>olet jokapäiväisten palveluiden (kauppa, posti, pankki, terveys) läheisyyteen (saavutettavuuteen)?</c:v>
                </c:pt>
                <c:pt idx="2">
                  <c:v>olet asuinalueesi turvallisuuteen?</c:v>
                </c:pt>
                <c:pt idx="3">
                  <c:v>olet saamaasi kohteluun viimeksi kun käytit jotain julkista palvelua?</c:v>
                </c:pt>
              </c:strCache>
            </c:strRef>
          </c:cat>
          <c:val>
            <c:numRef>
              <c:f>Sheet1!$I$2:$I$5</c:f>
              <c:numCache>
                <c:formatCode>General</c:formatCode>
                <c:ptCount val="4"/>
                <c:pt idx="0">
                  <c:v>0.13</c:v>
                </c:pt>
                <c:pt idx="1">
                  <c:v>0.08</c:v>
                </c:pt>
                <c:pt idx="2">
                  <c:v>0.03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69D0-40FE-98E4-5F3FA11CC4BC}"/>
            </c:ext>
          </c:extLst>
        </c:ser>
        <c:ser>
          <c:idx val="6"/>
          <c:order val="6"/>
          <c:tx>
            <c:strRef>
              <c:f>Sheet1!$J$1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D9392B"/>
            </a:solidFill>
            <a:ln>
              <a:solidFill>
                <a:srgbClr val="D9392B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69D0-40FE-98E4-5F3FA11CC4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F-69D0-40FE-98E4-5F3FA11CC4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69D0-40FE-98E4-5F3FA11CC4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69D0-40FE-98E4-5F3FA11CC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olet asuinalueesi rakennettuun (rakennukset, kadut, puistot jne.) ympäristöön?</c:v>
                </c:pt>
                <c:pt idx="1">
                  <c:v>olet jokapäiväisten palveluiden (kauppa, posti, pankki, terveys) läheisyyteen (saavutettavuuteen)?</c:v>
                </c:pt>
                <c:pt idx="2">
                  <c:v>olet asuinalueesi turvallisuuteen?</c:v>
                </c:pt>
                <c:pt idx="3">
                  <c:v>olet saamaasi kohteluun viimeksi kun käytit jotain julkista palvelua?</c:v>
                </c:pt>
              </c:strCache>
            </c:strRef>
          </c:cat>
          <c:val>
            <c:numRef>
              <c:f>Sheet1!$J$2:$J$5</c:f>
              <c:numCache>
                <c:formatCode>General</c:formatCode>
                <c:ptCount val="4"/>
                <c:pt idx="0">
                  <c:v>0.15</c:v>
                </c:pt>
                <c:pt idx="1">
                  <c:v>0.16</c:v>
                </c:pt>
                <c:pt idx="2">
                  <c:v>0.11</c:v>
                </c:pt>
                <c:pt idx="3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69D0-40FE-98E4-5F3FA11CC4BC}"/>
            </c:ext>
          </c:extLst>
        </c:ser>
        <c:ser>
          <c:idx val="7"/>
          <c:order val="7"/>
          <c:tx>
            <c:strRef>
              <c:f>Sheet1!$K$1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818284"/>
            </a:solidFill>
            <a:ln>
              <a:solidFill>
                <a:srgbClr val="81828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3-69D0-40FE-98E4-5F3FA11CC4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4-69D0-40FE-98E4-5F3FA11CC4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5-69D0-40FE-98E4-5F3FA11CC4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6-69D0-40FE-98E4-5F3FA11CC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olet asuinalueesi rakennettuun (rakennukset, kadut, puistot jne.) ympäristöön?</c:v>
                </c:pt>
                <c:pt idx="1">
                  <c:v>olet jokapäiväisten palveluiden (kauppa, posti, pankki, terveys) läheisyyteen (saavutettavuuteen)?</c:v>
                </c:pt>
                <c:pt idx="2">
                  <c:v>olet asuinalueesi turvallisuuteen?</c:v>
                </c:pt>
                <c:pt idx="3">
                  <c:v>olet saamaasi kohteluun viimeksi kun käytit jotain julkista palvelua?</c:v>
                </c:pt>
              </c:strCache>
            </c:strRef>
          </c:cat>
          <c:val>
            <c:numRef>
              <c:f>Sheet1!$K$2:$K$5</c:f>
              <c:numCache>
                <c:formatCode>General</c:formatCode>
                <c:ptCount val="4"/>
                <c:pt idx="0">
                  <c:v>0.24</c:v>
                </c:pt>
                <c:pt idx="1">
                  <c:v>0.24</c:v>
                </c:pt>
                <c:pt idx="2">
                  <c:v>0.21</c:v>
                </c:pt>
                <c:pt idx="3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69D0-40FE-98E4-5F3FA11CC4BC}"/>
            </c:ext>
          </c:extLst>
        </c:ser>
        <c:ser>
          <c:idx val="8"/>
          <c:order val="8"/>
          <c:tx>
            <c:strRef>
              <c:f>Sheet1!$L$1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3F48CC"/>
            </a:solidFill>
            <a:ln>
              <a:solidFill>
                <a:srgbClr val="3F48CC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8-69D0-40FE-98E4-5F3FA11CC4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9-69D0-40FE-98E4-5F3FA11CC4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A-69D0-40FE-98E4-5F3FA11CC4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B-69D0-40FE-98E4-5F3FA11CC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olet asuinalueesi rakennettuun (rakennukset, kadut, puistot jne.) ympäristöön?</c:v>
                </c:pt>
                <c:pt idx="1">
                  <c:v>olet jokapäiväisten palveluiden (kauppa, posti, pankki, terveys) läheisyyteen (saavutettavuuteen)?</c:v>
                </c:pt>
                <c:pt idx="2">
                  <c:v>olet asuinalueesi turvallisuuteen?</c:v>
                </c:pt>
                <c:pt idx="3">
                  <c:v>olet saamaasi kohteluun viimeksi kun käytit jotain julkista palvelua?</c:v>
                </c:pt>
              </c:strCache>
            </c:strRef>
          </c:cat>
          <c:val>
            <c:numRef>
              <c:f>Sheet1!$L$2:$L$5</c:f>
              <c:numCache>
                <c:formatCode>General</c:formatCode>
                <c:ptCount val="4"/>
                <c:pt idx="0">
                  <c:v>0.05</c:v>
                </c:pt>
                <c:pt idx="1">
                  <c:v>0.08</c:v>
                </c:pt>
                <c:pt idx="2">
                  <c:v>0.27</c:v>
                </c:pt>
                <c:pt idx="3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69D0-40FE-98E4-5F3FA11CC4BC}"/>
            </c:ext>
          </c:extLst>
        </c:ser>
        <c:ser>
          <c:idx val="9"/>
          <c:order val="9"/>
          <c:tx>
            <c:strRef>
              <c:f>Sheet1!$M$1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rgbClr val="006B5B"/>
            </a:solidFill>
            <a:ln>
              <a:solidFill>
                <a:srgbClr val="006B5B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D-69D0-40FE-98E4-5F3FA11CC4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E-69D0-40FE-98E4-5F3FA11CC4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F-69D0-40FE-98E4-5F3FA11CC4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0-69D0-40FE-98E4-5F3FA11CC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olet asuinalueesi rakennettuun (rakennukset, kadut, puistot jne.) ympäristöön?</c:v>
                </c:pt>
                <c:pt idx="1">
                  <c:v>olet jokapäiväisten palveluiden (kauppa, posti, pankki, terveys) läheisyyteen (saavutettavuuteen)?</c:v>
                </c:pt>
                <c:pt idx="2">
                  <c:v>olet asuinalueesi turvallisuuteen?</c:v>
                </c:pt>
                <c:pt idx="3">
                  <c:v>olet saamaasi kohteluun viimeksi kun käytit jotain julkista palvelua?</c:v>
                </c:pt>
              </c:strCache>
            </c:strRef>
          </c:cat>
          <c:val>
            <c:numRef>
              <c:f>Sheet1!$M$2:$M$5</c:f>
              <c:numCache>
                <c:formatCode>General</c:formatCode>
                <c:ptCount val="4"/>
                <c:pt idx="0">
                  <c:v>7.0000000000000007E-2</c:v>
                </c:pt>
                <c:pt idx="1">
                  <c:v>7.0000000000000007E-2</c:v>
                </c:pt>
                <c:pt idx="2">
                  <c:v>0.32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1-69D0-40FE-98E4-5F3FA11CC4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Ei lainkaan tärkeä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DA3-4A03-99BE-E1DB71DBC9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DA3-4A03-99BE-E1DB71DBC9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DA3-4A03-99BE-E1DB71DBC9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DA3-4A03-99BE-E1DB71DBC9B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DA3-4A03-99BE-E1DB71DBC9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Sheet1!$C$2:$C$6</c:f>
              <c:strCache>
                <c:ptCount val="5"/>
                <c:pt idx="0">
                  <c:v>Asukasmäärän lisääminen</c:v>
                </c:pt>
                <c:pt idx="1">
                  <c:v>Lapsiperheiden määrän lisääminen</c:v>
                </c:pt>
                <c:pt idx="2">
                  <c:v>Yritystoiminnan kehittäminen</c:v>
                </c:pt>
                <c:pt idx="3">
                  <c:v>Kylien kehittämisen</c:v>
                </c:pt>
                <c:pt idx="4">
                  <c:v>Matkailijoiden määrän kasvattaminen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0.04</c:v>
                </c:pt>
                <c:pt idx="1">
                  <c:v>0.03</c:v>
                </c:pt>
                <c:pt idx="2">
                  <c:v>0.01</c:v>
                </c:pt>
                <c:pt idx="3">
                  <c:v>0.02</c:v>
                </c:pt>
                <c:pt idx="4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A3-4A03-99BE-E1DB71DBC9BC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Ei kovin tärkeä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4DA3-4A03-99BE-E1DB71DBC9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DA3-4A03-99BE-E1DB71DBC9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4DA3-4A03-99BE-E1DB71DBC9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4DA3-4A03-99BE-E1DB71DBC9B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4DA3-4A03-99BE-E1DB71DBC9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Sheet1!$C$2:$C$6</c:f>
              <c:strCache>
                <c:ptCount val="5"/>
                <c:pt idx="0">
                  <c:v>Asukasmäärän lisääminen</c:v>
                </c:pt>
                <c:pt idx="1">
                  <c:v>Lapsiperheiden määrän lisääminen</c:v>
                </c:pt>
                <c:pt idx="2">
                  <c:v>Yritystoiminnan kehittäminen</c:v>
                </c:pt>
                <c:pt idx="3">
                  <c:v>Kylien kehittämisen</c:v>
                </c:pt>
                <c:pt idx="4">
                  <c:v>Matkailijoiden määrän kasvattaminen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0.06</c:v>
                </c:pt>
                <c:pt idx="1">
                  <c:v>0.04</c:v>
                </c:pt>
                <c:pt idx="2">
                  <c:v>0.02</c:v>
                </c:pt>
                <c:pt idx="3">
                  <c:v>0.03</c:v>
                </c:pt>
                <c:pt idx="4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DA3-4A03-99BE-E1DB71DBC9BC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Neutraali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4DA3-4A03-99BE-E1DB71DBC9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4DA3-4A03-99BE-E1DB71DBC9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4DA3-4A03-99BE-E1DB71DBC9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4DA3-4A03-99BE-E1DB71DBC9B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4DA3-4A03-99BE-E1DB71DBC9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Sheet1!$C$2:$C$6</c:f>
              <c:strCache>
                <c:ptCount val="5"/>
                <c:pt idx="0">
                  <c:v>Asukasmäärän lisääminen</c:v>
                </c:pt>
                <c:pt idx="1">
                  <c:v>Lapsiperheiden määrän lisääminen</c:v>
                </c:pt>
                <c:pt idx="2">
                  <c:v>Yritystoiminnan kehittäminen</c:v>
                </c:pt>
                <c:pt idx="3">
                  <c:v>Kylien kehittämisen</c:v>
                </c:pt>
                <c:pt idx="4">
                  <c:v>Matkailijoiden määrän kasvattaminen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0.14000000000000001</c:v>
                </c:pt>
                <c:pt idx="1">
                  <c:v>0.12</c:v>
                </c:pt>
                <c:pt idx="2">
                  <c:v>7.0000000000000007E-2</c:v>
                </c:pt>
                <c:pt idx="3">
                  <c:v>0.17</c:v>
                </c:pt>
                <c:pt idx="4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4DA3-4A03-99BE-E1DB71DBC9BC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Melko tärkeä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4DA3-4A03-99BE-E1DB71DBC9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4DA3-4A03-99BE-E1DB71DBC9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4DA3-4A03-99BE-E1DB71DBC9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4DA3-4A03-99BE-E1DB71DBC9B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4DA3-4A03-99BE-E1DB71DBC9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Sheet1!$C$2:$C$6</c:f>
              <c:strCache>
                <c:ptCount val="5"/>
                <c:pt idx="0">
                  <c:v>Asukasmäärän lisääminen</c:v>
                </c:pt>
                <c:pt idx="1">
                  <c:v>Lapsiperheiden määrän lisääminen</c:v>
                </c:pt>
                <c:pt idx="2">
                  <c:v>Yritystoiminnan kehittäminen</c:v>
                </c:pt>
                <c:pt idx="3">
                  <c:v>Kylien kehittämisen</c:v>
                </c:pt>
                <c:pt idx="4">
                  <c:v>Matkailijoiden määrän kasvattaminen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>
                  <c:v>0.32</c:v>
                </c:pt>
                <c:pt idx="1">
                  <c:v>0.23</c:v>
                </c:pt>
                <c:pt idx="2">
                  <c:v>0.2</c:v>
                </c:pt>
                <c:pt idx="3">
                  <c:v>0.35</c:v>
                </c:pt>
                <c:pt idx="4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4DA3-4A03-99BE-E1DB71DBC9BC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Erittäin tärkeä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4DA3-4A03-99BE-E1DB71DBC9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4DA3-4A03-99BE-E1DB71DBC9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4DA3-4A03-99BE-E1DB71DBC9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4DA3-4A03-99BE-E1DB71DBC9B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4DA3-4A03-99BE-E1DB71DBC9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Sheet1!$C$2:$C$6</c:f>
              <c:strCache>
                <c:ptCount val="5"/>
                <c:pt idx="0">
                  <c:v>Asukasmäärän lisääminen</c:v>
                </c:pt>
                <c:pt idx="1">
                  <c:v>Lapsiperheiden määrän lisääminen</c:v>
                </c:pt>
                <c:pt idx="2">
                  <c:v>Yritystoiminnan kehittäminen</c:v>
                </c:pt>
                <c:pt idx="3">
                  <c:v>Kylien kehittämisen</c:v>
                </c:pt>
                <c:pt idx="4">
                  <c:v>Matkailijoiden määrän kasvattaminen</c:v>
                </c:pt>
              </c:strCache>
            </c:strRef>
          </c:cat>
          <c:val>
            <c:numRef>
              <c:f>Sheet1!$H$2:$H$6</c:f>
              <c:numCache>
                <c:formatCode>General</c:formatCode>
                <c:ptCount val="5"/>
                <c:pt idx="0">
                  <c:v>0.44</c:v>
                </c:pt>
                <c:pt idx="1">
                  <c:v>0.57999999999999996</c:v>
                </c:pt>
                <c:pt idx="2">
                  <c:v>0.7</c:v>
                </c:pt>
                <c:pt idx="3">
                  <c:v>0.43</c:v>
                </c:pt>
                <c:pt idx="4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DA3-4A03-99BE-E1DB71DBC9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2. Sukupuoli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t>67%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D01-4B5A-9128-0680F029C30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D01-4B5A-9128-0680F029C30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D01-4B5A-9128-0680F029C3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Sheet1!$C$2:$C$4</c:f>
              <c:strCache>
                <c:ptCount val="3"/>
                <c:pt idx="0">
                  <c:v>Nainen</c:v>
                </c:pt>
                <c:pt idx="1">
                  <c:v>Mies</c:v>
                </c:pt>
                <c:pt idx="2">
                  <c:v>En halua vastata / muu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0.67</c:v>
                </c:pt>
                <c:pt idx="1">
                  <c:v>0.31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01-4B5A-9128-0680F029C3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3. Ikä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EAB-46DE-8A05-B24C38DCAE4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EAB-46DE-8A05-B24C38DCAE4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t>47%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EAB-46DE-8A05-B24C38DCAE4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EAB-46DE-8A05-B24C38DCAE4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EAB-46DE-8A05-B24C38DCAE4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EAB-46DE-8A05-B24C38DCAE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Sheet1!$C$2:$C$7</c:f>
              <c:strCache>
                <c:ptCount val="6"/>
                <c:pt idx="0">
                  <c:v>15-17-vuotias</c:v>
                </c:pt>
                <c:pt idx="1">
                  <c:v>18-29-vuotias</c:v>
                </c:pt>
                <c:pt idx="2">
                  <c:v>30-59-vuotias</c:v>
                </c:pt>
                <c:pt idx="3">
                  <c:v>60-69-vuotias</c:v>
                </c:pt>
                <c:pt idx="4">
                  <c:v>70-80-vuotias</c:v>
                </c:pt>
                <c:pt idx="5">
                  <c:v>Yli 80-vuotias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0.02</c:v>
                </c:pt>
                <c:pt idx="1">
                  <c:v>0.06</c:v>
                </c:pt>
                <c:pt idx="2">
                  <c:v>0.47</c:v>
                </c:pt>
                <c:pt idx="3">
                  <c:v>0.2</c:v>
                </c:pt>
                <c:pt idx="4">
                  <c:v>0.21</c:v>
                </c:pt>
                <c:pt idx="5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AB-46DE-8A05-B24C38DCAE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4. Taloudessa asuvat aikuiset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0B2-4239-9019-68BA4CDAF66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t>67%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0B2-4239-9019-68BA4CDAF66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0B2-4239-9019-68BA4CDAF6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Sheet1!$C$2:$C$4</c:f>
              <c:strCache>
                <c:ptCount val="3"/>
                <c:pt idx="0">
                  <c:v>1 aikuinen</c:v>
                </c:pt>
                <c:pt idx="1">
                  <c:v>2 aikuista</c:v>
                </c:pt>
                <c:pt idx="2">
                  <c:v>3 aikuista tai enemmän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0.28000000000000003</c:v>
                </c:pt>
                <c:pt idx="1">
                  <c:v>0.67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0B2-4239-9019-68BA4CDAF6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5. Taloudessa asuvat lapset (alle 18-vuotiaat)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t>70%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DA9-4882-9196-728E9307590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DA9-4882-9196-728E9307590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DA9-4882-9196-728E9307590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DA9-4882-9196-728E930759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Sheet1!$C$2:$C$5</c:f>
              <c:strCach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 tai enemmän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0.7</c:v>
                </c:pt>
                <c:pt idx="1">
                  <c:v>0.12</c:v>
                </c:pt>
                <c:pt idx="2">
                  <c:v>0.11</c:v>
                </c:pt>
                <c:pt idx="3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A9-4882-9196-728E930759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6. Elämäntilanne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A6D-4B74-867F-D5AA49052D7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A6D-4B74-867F-D5AA49052D7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A6D-4B74-867F-D5AA49052D7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A6D-4B74-867F-D5AA49052D7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A6D-4B74-867F-D5AA49052D7D}"/>
                </c:ext>
              </c:extLst>
            </c:dLbl>
            <c:dLbl>
              <c:idx val="5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A6D-4B74-867F-D5AA49052D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Sheet1!$C$2:$C$7</c:f>
              <c:strCache>
                <c:ptCount val="6"/>
                <c:pt idx="0">
                  <c:v>Päätoiminen opiskelija</c:v>
                </c:pt>
                <c:pt idx="1">
                  <c:v>Eläkeläinen</c:v>
                </c:pt>
                <c:pt idx="2">
                  <c:v>Työtön</c:v>
                </c:pt>
                <c:pt idx="3">
                  <c:v>Palkkatyössä</c:v>
                </c:pt>
                <c:pt idx="4">
                  <c:v>Yrittäjä / maataloustuottaja</c:v>
                </c:pt>
                <c:pt idx="5">
                  <c:v>Muu, mikä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0.04</c:v>
                </c:pt>
                <c:pt idx="1">
                  <c:v>0.37</c:v>
                </c:pt>
                <c:pt idx="2">
                  <c:v>0.04</c:v>
                </c:pt>
                <c:pt idx="3">
                  <c:v>0.43</c:v>
                </c:pt>
                <c:pt idx="4">
                  <c:v>0.12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6D-4B74-867F-D5AA49052D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En ole miettinyt poismuuttoa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856-49E9-A5AF-AB4F5F1567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Sheet1!$D$2</c:f>
              <c:numCache>
                <c:formatCode>General</c:formatCode>
                <c:ptCount val="1"/>
                <c:pt idx="0">
                  <c:v>0.73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56-49E9-A5AF-AB4F5F1567CE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Olen harkinnut poismuuttoa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856-49E9-A5AF-AB4F5F1567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Sheet1!$E$2</c:f>
              <c:numCache>
                <c:formatCode>General</c:formatCode>
                <c:ptCount val="1"/>
                <c:pt idx="0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56-49E9-A5AF-AB4F5F1567CE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Olen päättänyt muuttaa pois parin vuoden sisällä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856-49E9-A5AF-AB4F5F1567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Sheet1!$F$2</c:f>
              <c:numCache>
                <c:formatCode>General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856-49E9-A5AF-AB4F5F1567CE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856-49E9-A5AF-AB4F5F1567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Sheet1!$G$2</c:f>
              <c:numCache>
                <c:formatCode>General</c:formatCode>
                <c:ptCount val="1"/>
                <c:pt idx="0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856-49E9-A5AF-AB4F5F1567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TickMark val="out"/>
        <c:minorTickMark val="none"/>
        <c:tickLblPos val="low"/>
        <c:txPr>
          <a:bodyPr/>
          <a:lstStyle/>
          <a:p>
            <a:pPr>
              <a:defRPr sz="100" smtId="4294967295">
                <a:solidFill>
                  <a:prstClr val="black">
                    <a:alpha val="0"/>
                  </a:prstClr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En voisi suositella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CA7-4C1F-BD7B-F1A96F2106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Sheet1!$C$2</c:f>
            </c:multiLvlStrRef>
          </c:cat>
          <c:val>
            <c:numRef>
              <c:f>Sheet1!$D$2</c:f>
              <c:numCache>
                <c:formatCode>General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A7-4C1F-BD7B-F1A96F2106DE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Mahdollisesti en suosittelisi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CA7-4C1F-BD7B-F1A96F2106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Sheet1!$C$2</c:f>
            </c:multiLvlStrRef>
          </c:cat>
          <c:val>
            <c:numRef>
              <c:f>Sheet1!$E$2</c:f>
              <c:numCache>
                <c:formatCode>General</c:formatCode>
                <c:ptCount val="1"/>
                <c:pt idx="0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CA7-4C1F-BD7B-F1A96F2106DE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CA7-4C1F-BD7B-F1A96F2106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Sheet1!$C$2</c:f>
            </c:multiLvlStrRef>
          </c:cat>
          <c:val>
            <c:numRef>
              <c:f>Sheet1!$F$2</c:f>
              <c:numCache>
                <c:formatCode>General</c:formatCode>
                <c:ptCount val="1"/>
                <c:pt idx="0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CA7-4C1F-BD7B-F1A96F2106DE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Mahdollisesti suosittelisin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DCA7-4C1F-BD7B-F1A96F2106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Sheet1!$C$2</c:f>
            </c:multiLvlStrRef>
          </c:cat>
          <c:val>
            <c:numRef>
              <c:f>Sheet1!$G$2</c:f>
              <c:numCache>
                <c:formatCode>General</c:formatCode>
                <c:ptCount val="1"/>
                <c:pt idx="0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CA7-4C1F-BD7B-F1A96F2106DE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Voisin suositella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DCA7-4C1F-BD7B-F1A96F2106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Sheet1!$C$2</c:f>
            </c:multiLvlStrRef>
          </c:cat>
          <c:val>
            <c:numRef>
              <c:f>Sheet1!$H$2</c:f>
              <c:numCache>
                <c:formatCode>General</c:formatCode>
                <c:ptCount val="1"/>
                <c:pt idx="0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CA7-4C1F-BD7B-F1A96F2106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000" baseline="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234721017728357"/>
          <c:y val="2.75E-2"/>
          <c:w val="0.52786620285145336"/>
          <c:h val="0.740843503937007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Erittäin tyytymätön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BCB-4684-8926-E3C58DE0AB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BCB-4684-8926-E3C58DE0AB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BCB-4684-8926-E3C58DE0AB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BCB-4684-8926-E3C58DE0ABA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BCB-4684-8926-E3C58DE0AB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Sheet1!$C$2:$C$6</c:f>
              <c:strCache>
                <c:ptCount val="5"/>
                <c:pt idx="0">
                  <c:v>kuntalaisten osallistamis- ja vaikuttamiskeinoihin?</c:v>
                </c:pt>
                <c:pt idx="1">
                  <c:v>yritysten osallistamis- ja vaikuttamiskeinoihin?</c:v>
                </c:pt>
                <c:pt idx="2">
                  <c:v>yhdistysten osallistamis- ja vaikuttamiskeinoihin?</c:v>
                </c:pt>
                <c:pt idx="3">
                  <c:v>kunnan kanssa käytyyn asiointiin? (puhelin, kasvotusten asiointia)</c:v>
                </c:pt>
                <c:pt idx="4">
                  <c:v>kunnan sähköisiin asiointipalveluihin ja niiden toimivuuteen?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7.0000000000000007E-2</c:v>
                </c:pt>
                <c:pt idx="1">
                  <c:v>7.0000000000000007E-2</c:v>
                </c:pt>
                <c:pt idx="2">
                  <c:v>0.05</c:v>
                </c:pt>
                <c:pt idx="3">
                  <c:v>0.11</c:v>
                </c:pt>
                <c:pt idx="4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BCB-4684-8926-E3C58DE0ABAD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Melko tyytymätön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1BCB-4684-8926-E3C58DE0AB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BCB-4684-8926-E3C58DE0AB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1BCB-4684-8926-E3C58DE0AB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1BCB-4684-8926-E3C58DE0ABA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1BCB-4684-8926-E3C58DE0AB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Sheet1!$C$2:$C$6</c:f>
              <c:strCache>
                <c:ptCount val="5"/>
                <c:pt idx="0">
                  <c:v>kuntalaisten osallistamis- ja vaikuttamiskeinoihin?</c:v>
                </c:pt>
                <c:pt idx="1">
                  <c:v>yritysten osallistamis- ja vaikuttamiskeinoihin?</c:v>
                </c:pt>
                <c:pt idx="2">
                  <c:v>yhdistysten osallistamis- ja vaikuttamiskeinoihin?</c:v>
                </c:pt>
                <c:pt idx="3">
                  <c:v>kunnan kanssa käytyyn asiointiin? (puhelin, kasvotusten asiointia)</c:v>
                </c:pt>
                <c:pt idx="4">
                  <c:v>kunnan sähköisiin asiointipalveluihin ja niiden toimivuuteen?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0.26</c:v>
                </c:pt>
                <c:pt idx="1">
                  <c:v>0.13</c:v>
                </c:pt>
                <c:pt idx="2">
                  <c:v>0.12</c:v>
                </c:pt>
                <c:pt idx="3">
                  <c:v>0.18</c:v>
                </c:pt>
                <c:pt idx="4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BCB-4684-8926-E3C58DE0ABAD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En tyytyväinen enkä tyytymätön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1BCB-4684-8926-E3C58DE0AB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1BCB-4684-8926-E3C58DE0AB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1BCB-4684-8926-E3C58DE0AB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1BCB-4684-8926-E3C58DE0ABA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1BCB-4684-8926-E3C58DE0AB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Sheet1!$C$2:$C$6</c:f>
              <c:strCache>
                <c:ptCount val="5"/>
                <c:pt idx="0">
                  <c:v>kuntalaisten osallistamis- ja vaikuttamiskeinoihin?</c:v>
                </c:pt>
                <c:pt idx="1">
                  <c:v>yritysten osallistamis- ja vaikuttamiskeinoihin?</c:v>
                </c:pt>
                <c:pt idx="2">
                  <c:v>yhdistysten osallistamis- ja vaikuttamiskeinoihin?</c:v>
                </c:pt>
                <c:pt idx="3">
                  <c:v>kunnan kanssa käytyyn asiointiin? (puhelin, kasvotusten asiointia)</c:v>
                </c:pt>
                <c:pt idx="4">
                  <c:v>kunnan sähköisiin asiointipalveluihin ja niiden toimivuuteen?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0.11</c:v>
                </c:pt>
                <c:pt idx="1">
                  <c:v>0.36</c:v>
                </c:pt>
                <c:pt idx="2">
                  <c:v>0.22</c:v>
                </c:pt>
                <c:pt idx="3">
                  <c:v>0.13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BCB-4684-8926-E3C58DE0ABAD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Melko tyytyväinen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1BCB-4684-8926-E3C58DE0AB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1BCB-4684-8926-E3C58DE0AB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1BCB-4684-8926-E3C58DE0AB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1BCB-4684-8926-E3C58DE0ABA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1BCB-4684-8926-E3C58DE0AB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Sheet1!$C$2:$C$6</c:f>
              <c:strCache>
                <c:ptCount val="5"/>
                <c:pt idx="0">
                  <c:v>kuntalaisten osallistamis- ja vaikuttamiskeinoihin?</c:v>
                </c:pt>
                <c:pt idx="1">
                  <c:v>yritysten osallistamis- ja vaikuttamiskeinoihin?</c:v>
                </c:pt>
                <c:pt idx="2">
                  <c:v>yhdistysten osallistamis- ja vaikuttamiskeinoihin?</c:v>
                </c:pt>
                <c:pt idx="3">
                  <c:v>kunnan kanssa käytyyn asiointiin? (puhelin, kasvotusten asiointia)</c:v>
                </c:pt>
                <c:pt idx="4">
                  <c:v>kunnan sähköisiin asiointipalveluihin ja niiden toimivuuteen?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>
                  <c:v>0.45</c:v>
                </c:pt>
                <c:pt idx="1">
                  <c:v>0.38</c:v>
                </c:pt>
                <c:pt idx="2">
                  <c:v>0.43</c:v>
                </c:pt>
                <c:pt idx="3">
                  <c:v>0.39</c:v>
                </c:pt>
                <c:pt idx="4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1BCB-4684-8926-E3C58DE0ABAD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Erittäin tyytyväinen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1BCB-4684-8926-E3C58DE0AB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1BCB-4684-8926-E3C58DE0AB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1BCB-4684-8926-E3C58DE0AB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1BCB-4684-8926-E3C58DE0ABA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1BCB-4684-8926-E3C58DE0AB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Sheet1!$C$2:$C$6</c:f>
              <c:strCache>
                <c:ptCount val="5"/>
                <c:pt idx="0">
                  <c:v>kuntalaisten osallistamis- ja vaikuttamiskeinoihin?</c:v>
                </c:pt>
                <c:pt idx="1">
                  <c:v>yritysten osallistamis- ja vaikuttamiskeinoihin?</c:v>
                </c:pt>
                <c:pt idx="2">
                  <c:v>yhdistysten osallistamis- ja vaikuttamiskeinoihin?</c:v>
                </c:pt>
                <c:pt idx="3">
                  <c:v>kunnan kanssa käytyyn asiointiin? (puhelin, kasvotusten asiointia)</c:v>
                </c:pt>
                <c:pt idx="4">
                  <c:v>kunnan sähköisiin asiointipalveluihin ja niiden toimivuuteen?</c:v>
                </c:pt>
              </c:strCache>
            </c:strRef>
          </c:cat>
          <c:val>
            <c:numRef>
              <c:f>Sheet1!$H$2:$H$6</c:f>
              <c:numCache>
                <c:formatCode>General</c:formatCode>
                <c:ptCount val="5"/>
                <c:pt idx="0">
                  <c:v>0.11</c:v>
                </c:pt>
                <c:pt idx="1">
                  <c:v>0.06</c:v>
                </c:pt>
                <c:pt idx="2">
                  <c:v>0.18</c:v>
                </c:pt>
                <c:pt idx="3">
                  <c:v>0.19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1BCB-4684-8926-E3C58DE0AB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0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0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8E955EB-148F-4F3F-92F2-6A41D812A58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0800DA6-46A9-42F5-9AD6-67FAD6A4D63E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4145ACB-5A52-4093-AC26-A30471ADA38E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2EE9ADE-7ED8-4DE0-945E-A2B1FDBF2B82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DF33709-C98D-4098-A08C-07477AF692C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B83CC51E-ED34-4816-BAD9-7D5CAE2FDF5E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51739429-506D-418A-A5A8-16D595E2308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724B9D15-CC19-4127-A8E4-99E7CDD3AEC1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C6E6D0C5-9335-43C0-9419-4B850225CE62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F55948DE-4606-4D4B-A74D-D43A6292C7D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A09CD27B-059A-41C2-A220-2AF444E75C23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635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ctr"/>
          <a:lstStyle/>
          <a:p>
            <a:pPr algn="ctr"/>
            <a:r>
              <a:rPr sz="2200" b="1" i="0" u="none">
                <a:latin typeface="Arial" pitchFamily="34" charset="0"/>
              </a:rPr>
              <a:t>Hyvinvointikertomus</a:t>
            </a:r>
          </a:p>
          <a:p>
            <a:pPr algn="ctr"/>
            <a:br>
              <a:rPr sz="2200" b="1" i="0" u="none">
                <a:latin typeface="Arial" pitchFamily="34" charset="0"/>
              </a:rPr>
            </a:br>
            <a:br>
              <a:rPr sz="2200" b="1" i="0" u="none">
                <a:latin typeface="Arial" pitchFamily="34" charset="0"/>
              </a:rPr>
            </a:br>
            <a:r>
              <a:rPr sz="2200" b="1" i="0" u="none">
                <a:latin typeface="Arial" pitchFamily="34" charset="0"/>
              </a:rPr>
              <a:t>Kuntalaiskysely 2025</a:t>
            </a:r>
          </a:p>
          <a:p>
            <a:pPr algn="ctr"/>
            <a:r>
              <a:rPr sz="1600" b="0" i="0" u="none">
                <a:solidFill>
                  <a:srgbClr val="333333"/>
                </a:solidFill>
                <a:latin typeface="Arial"/>
              </a:rPr>
              <a:t>Näytetään 112 vastaajaa kyselyn vastaajien kokonaismäärästä 170 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8. Voisitko suositella Kustavia asuinkuntana tuttavillesi / ystävillesi?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4145460689"/>
              </p:ext>
            </p:extLst>
          </p:nvPr>
        </p:nvGraphicFramePr>
        <p:xfrm>
          <a:off x="254000" y="1092200"/>
          <a:ext cx="1016248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9. Miten tyytyväinen olet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403863353"/>
              </p:ext>
            </p:extLst>
          </p:nvPr>
        </p:nvGraphicFramePr>
        <p:xfrm>
          <a:off x="174946" y="1092200"/>
          <a:ext cx="930543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10200456" y="672318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En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osaa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sanoa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/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ei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koske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minua</a:t>
            </a:r>
            <a:endParaRPr sz="14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0200456" y="1027918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7" name="New shape"/>
          <p:cNvSpPr/>
          <p:nvPr/>
        </p:nvSpPr>
        <p:spPr>
          <a:xfrm>
            <a:off x="10200456" y="1840718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32</a:t>
            </a:r>
          </a:p>
        </p:txBody>
      </p:sp>
      <p:sp>
        <p:nvSpPr>
          <p:cNvPr id="8" name="New shape"/>
          <p:cNvSpPr/>
          <p:nvPr/>
        </p:nvSpPr>
        <p:spPr>
          <a:xfrm>
            <a:off x="10200456" y="2653518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23</a:t>
            </a:r>
          </a:p>
        </p:txBody>
      </p:sp>
      <p:sp>
        <p:nvSpPr>
          <p:cNvPr id="9" name="New shape"/>
          <p:cNvSpPr/>
          <p:nvPr/>
        </p:nvSpPr>
        <p:spPr>
          <a:xfrm>
            <a:off x="10200456" y="3466318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6</a:t>
            </a:r>
          </a:p>
        </p:txBody>
      </p:sp>
      <p:sp>
        <p:nvSpPr>
          <p:cNvPr id="10" name="New shape"/>
          <p:cNvSpPr/>
          <p:nvPr/>
        </p:nvSpPr>
        <p:spPr>
          <a:xfrm>
            <a:off x="10200456" y="4279118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13</a:t>
            </a:r>
          </a:p>
        </p:txBody>
      </p:sp>
      <p:sp>
        <p:nvSpPr>
          <p:cNvPr id="11" name="New shape"/>
          <p:cNvSpPr/>
          <p:nvPr/>
        </p:nvSpPr>
        <p:spPr>
          <a:xfrm>
            <a:off x="9097912" y="688340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Keskiarvo</a:t>
            </a:r>
            <a:endParaRPr sz="14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9097912" y="1043940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3,3</a:t>
            </a:r>
          </a:p>
        </p:txBody>
      </p:sp>
      <p:sp>
        <p:nvSpPr>
          <p:cNvPr id="13" name="New shape"/>
          <p:cNvSpPr/>
          <p:nvPr/>
        </p:nvSpPr>
        <p:spPr>
          <a:xfrm>
            <a:off x="9097912" y="1856740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3,2</a:t>
            </a:r>
          </a:p>
        </p:txBody>
      </p:sp>
      <p:sp>
        <p:nvSpPr>
          <p:cNvPr id="14" name="New shape"/>
          <p:cNvSpPr/>
          <p:nvPr/>
        </p:nvSpPr>
        <p:spPr>
          <a:xfrm>
            <a:off x="9097912" y="2669540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3,6</a:t>
            </a:r>
          </a:p>
        </p:txBody>
      </p:sp>
      <p:sp>
        <p:nvSpPr>
          <p:cNvPr id="15" name="New shape"/>
          <p:cNvSpPr/>
          <p:nvPr/>
        </p:nvSpPr>
        <p:spPr>
          <a:xfrm>
            <a:off x="9097912" y="3482340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3,4</a:t>
            </a:r>
          </a:p>
        </p:txBody>
      </p:sp>
      <p:sp>
        <p:nvSpPr>
          <p:cNvPr id="16" name="New shape"/>
          <p:cNvSpPr/>
          <p:nvPr/>
        </p:nvSpPr>
        <p:spPr>
          <a:xfrm>
            <a:off x="9097912" y="4295140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3,4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11. Miten tyytyväinen olet kunnan viestintään ja tiedottamiseen 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434361415"/>
              </p:ext>
            </p:extLst>
          </p:nvPr>
        </p:nvGraphicFramePr>
        <p:xfrm>
          <a:off x="254000" y="934124"/>
          <a:ext cx="9226376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10258057" y="740450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En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osaa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sanoa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/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ei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koske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minua</a:t>
            </a:r>
            <a:endParaRPr sz="14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0243322" y="1191259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7" name="New shape"/>
          <p:cNvSpPr/>
          <p:nvPr/>
        </p:nvSpPr>
        <p:spPr>
          <a:xfrm>
            <a:off x="10243322" y="1417037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8" name="New shape"/>
          <p:cNvSpPr/>
          <p:nvPr/>
        </p:nvSpPr>
        <p:spPr>
          <a:xfrm>
            <a:off x="10243322" y="1642815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25</a:t>
            </a:r>
          </a:p>
        </p:txBody>
      </p:sp>
      <p:sp>
        <p:nvSpPr>
          <p:cNvPr id="9" name="New shape"/>
          <p:cNvSpPr/>
          <p:nvPr/>
        </p:nvSpPr>
        <p:spPr>
          <a:xfrm>
            <a:off x="10243322" y="1868592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19</a:t>
            </a:r>
          </a:p>
        </p:txBody>
      </p:sp>
      <p:sp>
        <p:nvSpPr>
          <p:cNvPr id="10" name="New shape"/>
          <p:cNvSpPr/>
          <p:nvPr/>
        </p:nvSpPr>
        <p:spPr>
          <a:xfrm>
            <a:off x="10243322" y="2094370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14</a:t>
            </a:r>
          </a:p>
        </p:txBody>
      </p:sp>
      <p:sp>
        <p:nvSpPr>
          <p:cNvPr id="11" name="New shape"/>
          <p:cNvSpPr/>
          <p:nvPr/>
        </p:nvSpPr>
        <p:spPr>
          <a:xfrm>
            <a:off x="10243322" y="2320148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12</a:t>
            </a:r>
          </a:p>
        </p:txBody>
      </p:sp>
      <p:sp>
        <p:nvSpPr>
          <p:cNvPr id="12" name="New shape"/>
          <p:cNvSpPr/>
          <p:nvPr/>
        </p:nvSpPr>
        <p:spPr>
          <a:xfrm>
            <a:off x="10243322" y="2545926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12</a:t>
            </a:r>
          </a:p>
        </p:txBody>
      </p:sp>
      <p:sp>
        <p:nvSpPr>
          <p:cNvPr id="13" name="New shape"/>
          <p:cNvSpPr/>
          <p:nvPr/>
        </p:nvSpPr>
        <p:spPr>
          <a:xfrm>
            <a:off x="10243322" y="2771703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6</a:t>
            </a:r>
          </a:p>
        </p:txBody>
      </p:sp>
      <p:sp>
        <p:nvSpPr>
          <p:cNvPr id="14" name="New shape"/>
          <p:cNvSpPr/>
          <p:nvPr/>
        </p:nvSpPr>
        <p:spPr>
          <a:xfrm>
            <a:off x="10243322" y="2997481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23</a:t>
            </a:r>
          </a:p>
        </p:txBody>
      </p:sp>
      <p:sp>
        <p:nvSpPr>
          <p:cNvPr id="15" name="New shape"/>
          <p:cNvSpPr/>
          <p:nvPr/>
        </p:nvSpPr>
        <p:spPr>
          <a:xfrm>
            <a:off x="10243322" y="3223259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18</a:t>
            </a:r>
          </a:p>
        </p:txBody>
      </p:sp>
      <p:sp>
        <p:nvSpPr>
          <p:cNvPr id="16" name="New shape"/>
          <p:cNvSpPr/>
          <p:nvPr/>
        </p:nvSpPr>
        <p:spPr>
          <a:xfrm>
            <a:off x="10243322" y="3449036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50</a:t>
            </a:r>
          </a:p>
        </p:txBody>
      </p:sp>
      <p:sp>
        <p:nvSpPr>
          <p:cNvPr id="17" name="New shape"/>
          <p:cNvSpPr/>
          <p:nvPr/>
        </p:nvSpPr>
        <p:spPr>
          <a:xfrm>
            <a:off x="10243322" y="3674814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56</a:t>
            </a:r>
          </a:p>
        </p:txBody>
      </p:sp>
      <p:sp>
        <p:nvSpPr>
          <p:cNvPr id="18" name="New shape"/>
          <p:cNvSpPr/>
          <p:nvPr/>
        </p:nvSpPr>
        <p:spPr>
          <a:xfrm>
            <a:off x="10243322" y="3900592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11</a:t>
            </a:r>
          </a:p>
        </p:txBody>
      </p:sp>
      <p:sp>
        <p:nvSpPr>
          <p:cNvPr id="19" name="New shape"/>
          <p:cNvSpPr/>
          <p:nvPr/>
        </p:nvSpPr>
        <p:spPr>
          <a:xfrm>
            <a:off x="10243322" y="4126369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59</a:t>
            </a:r>
          </a:p>
        </p:txBody>
      </p:sp>
      <p:sp>
        <p:nvSpPr>
          <p:cNvPr id="20" name="New shape"/>
          <p:cNvSpPr/>
          <p:nvPr/>
        </p:nvSpPr>
        <p:spPr>
          <a:xfrm>
            <a:off x="10243322" y="4352147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14</a:t>
            </a:r>
          </a:p>
        </p:txBody>
      </p:sp>
      <p:sp>
        <p:nvSpPr>
          <p:cNvPr id="21" name="New shape"/>
          <p:cNvSpPr/>
          <p:nvPr/>
        </p:nvSpPr>
        <p:spPr>
          <a:xfrm>
            <a:off x="10243322" y="4577925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20</a:t>
            </a:r>
          </a:p>
        </p:txBody>
      </p:sp>
      <p:sp>
        <p:nvSpPr>
          <p:cNvPr id="22" name="New shape"/>
          <p:cNvSpPr/>
          <p:nvPr/>
        </p:nvSpPr>
        <p:spPr>
          <a:xfrm>
            <a:off x="10243322" y="4803702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36</a:t>
            </a:r>
          </a:p>
        </p:txBody>
      </p:sp>
      <p:sp>
        <p:nvSpPr>
          <p:cNvPr id="23" name="New shape"/>
          <p:cNvSpPr/>
          <p:nvPr/>
        </p:nvSpPr>
        <p:spPr>
          <a:xfrm>
            <a:off x="10243322" y="5029480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66</a:t>
            </a:r>
          </a:p>
        </p:txBody>
      </p:sp>
      <p:sp>
        <p:nvSpPr>
          <p:cNvPr id="24" name="New shape"/>
          <p:cNvSpPr/>
          <p:nvPr/>
        </p:nvSpPr>
        <p:spPr>
          <a:xfrm>
            <a:off x="9264352" y="835659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Keskiarvo</a:t>
            </a:r>
            <a:endParaRPr sz="14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5" name="New shape"/>
          <p:cNvSpPr/>
          <p:nvPr/>
        </p:nvSpPr>
        <p:spPr>
          <a:xfrm>
            <a:off x="9264352" y="1191259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3,7</a:t>
            </a:r>
          </a:p>
        </p:txBody>
      </p:sp>
      <p:sp>
        <p:nvSpPr>
          <p:cNvPr id="26" name="New shape"/>
          <p:cNvSpPr/>
          <p:nvPr/>
        </p:nvSpPr>
        <p:spPr>
          <a:xfrm>
            <a:off x="9264352" y="1417037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3,4</a:t>
            </a:r>
          </a:p>
        </p:txBody>
      </p:sp>
      <p:sp>
        <p:nvSpPr>
          <p:cNvPr id="27" name="New shape"/>
          <p:cNvSpPr/>
          <p:nvPr/>
        </p:nvSpPr>
        <p:spPr>
          <a:xfrm>
            <a:off x="9264352" y="1642815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3,4</a:t>
            </a:r>
          </a:p>
        </p:txBody>
      </p:sp>
      <p:sp>
        <p:nvSpPr>
          <p:cNvPr id="28" name="New shape"/>
          <p:cNvSpPr/>
          <p:nvPr/>
        </p:nvSpPr>
        <p:spPr>
          <a:xfrm>
            <a:off x="9264352" y="1868592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3,3</a:t>
            </a:r>
          </a:p>
        </p:txBody>
      </p:sp>
      <p:sp>
        <p:nvSpPr>
          <p:cNvPr id="29" name="New shape"/>
          <p:cNvSpPr/>
          <p:nvPr/>
        </p:nvSpPr>
        <p:spPr>
          <a:xfrm>
            <a:off x="9264352" y="2094370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3,6</a:t>
            </a:r>
          </a:p>
        </p:txBody>
      </p:sp>
      <p:sp>
        <p:nvSpPr>
          <p:cNvPr id="30" name="New shape"/>
          <p:cNvSpPr/>
          <p:nvPr/>
        </p:nvSpPr>
        <p:spPr>
          <a:xfrm>
            <a:off x="9264352" y="2320148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3,6</a:t>
            </a:r>
          </a:p>
        </p:txBody>
      </p:sp>
      <p:sp>
        <p:nvSpPr>
          <p:cNvPr id="31" name="New shape"/>
          <p:cNvSpPr/>
          <p:nvPr/>
        </p:nvSpPr>
        <p:spPr>
          <a:xfrm>
            <a:off x="9264352" y="2545926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3,0</a:t>
            </a:r>
          </a:p>
        </p:txBody>
      </p:sp>
      <p:sp>
        <p:nvSpPr>
          <p:cNvPr id="32" name="New shape"/>
          <p:cNvSpPr/>
          <p:nvPr/>
        </p:nvSpPr>
        <p:spPr>
          <a:xfrm>
            <a:off x="9264352" y="2771703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2,9</a:t>
            </a:r>
          </a:p>
        </p:txBody>
      </p:sp>
      <p:sp>
        <p:nvSpPr>
          <p:cNvPr id="33" name="New shape"/>
          <p:cNvSpPr/>
          <p:nvPr/>
        </p:nvSpPr>
        <p:spPr>
          <a:xfrm>
            <a:off x="9264352" y="2997481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3,0</a:t>
            </a:r>
          </a:p>
        </p:txBody>
      </p:sp>
      <p:sp>
        <p:nvSpPr>
          <p:cNvPr id="34" name="New shape"/>
          <p:cNvSpPr/>
          <p:nvPr/>
        </p:nvSpPr>
        <p:spPr>
          <a:xfrm>
            <a:off x="9264352" y="3223259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2,8</a:t>
            </a:r>
          </a:p>
        </p:txBody>
      </p:sp>
      <p:sp>
        <p:nvSpPr>
          <p:cNvPr id="35" name="New shape"/>
          <p:cNvSpPr/>
          <p:nvPr/>
        </p:nvSpPr>
        <p:spPr>
          <a:xfrm>
            <a:off x="9264352" y="3449036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3,9</a:t>
            </a:r>
          </a:p>
        </p:txBody>
      </p:sp>
      <p:sp>
        <p:nvSpPr>
          <p:cNvPr id="36" name="New shape"/>
          <p:cNvSpPr/>
          <p:nvPr/>
        </p:nvSpPr>
        <p:spPr>
          <a:xfrm>
            <a:off x="9264352" y="3674814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4,1</a:t>
            </a:r>
          </a:p>
        </p:txBody>
      </p:sp>
      <p:sp>
        <p:nvSpPr>
          <p:cNvPr id="37" name="New shape"/>
          <p:cNvSpPr/>
          <p:nvPr/>
        </p:nvSpPr>
        <p:spPr>
          <a:xfrm>
            <a:off x="9264352" y="3900592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3,8</a:t>
            </a:r>
          </a:p>
        </p:txBody>
      </p:sp>
      <p:sp>
        <p:nvSpPr>
          <p:cNvPr id="38" name="New shape"/>
          <p:cNvSpPr/>
          <p:nvPr/>
        </p:nvSpPr>
        <p:spPr>
          <a:xfrm>
            <a:off x="9264352" y="4126369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3,2</a:t>
            </a:r>
          </a:p>
        </p:txBody>
      </p:sp>
      <p:sp>
        <p:nvSpPr>
          <p:cNvPr id="39" name="New shape"/>
          <p:cNvSpPr/>
          <p:nvPr/>
        </p:nvSpPr>
        <p:spPr>
          <a:xfrm>
            <a:off x="9264352" y="4352147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3,5</a:t>
            </a:r>
          </a:p>
        </p:txBody>
      </p:sp>
      <p:sp>
        <p:nvSpPr>
          <p:cNvPr id="40" name="New shape"/>
          <p:cNvSpPr/>
          <p:nvPr/>
        </p:nvSpPr>
        <p:spPr>
          <a:xfrm>
            <a:off x="9264352" y="4577925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3,7</a:t>
            </a:r>
          </a:p>
        </p:txBody>
      </p:sp>
      <p:sp>
        <p:nvSpPr>
          <p:cNvPr id="41" name="New shape"/>
          <p:cNvSpPr/>
          <p:nvPr/>
        </p:nvSpPr>
        <p:spPr>
          <a:xfrm>
            <a:off x="9264352" y="4803702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3,3</a:t>
            </a:r>
          </a:p>
        </p:txBody>
      </p:sp>
      <p:sp>
        <p:nvSpPr>
          <p:cNvPr id="42" name="New shape"/>
          <p:cNvSpPr/>
          <p:nvPr/>
        </p:nvSpPr>
        <p:spPr>
          <a:xfrm>
            <a:off x="9264352" y="5029480"/>
            <a:ext cx="1270000" cy="225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2,8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13. Miten tyytyväinen olet kunnan palveluihin?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508222131"/>
              </p:ext>
            </p:extLst>
          </p:nvPr>
        </p:nvGraphicFramePr>
        <p:xfrm>
          <a:off x="254000" y="1092200"/>
          <a:ext cx="9298384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10416480" y="929277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En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osaa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sanoa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/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ei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koske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minua</a:t>
            </a:r>
            <a:endParaRPr sz="14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0416480" y="1284877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7" name="New shape"/>
          <p:cNvSpPr/>
          <p:nvPr/>
        </p:nvSpPr>
        <p:spPr>
          <a:xfrm>
            <a:off x="10416480" y="1597492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24</a:t>
            </a:r>
          </a:p>
        </p:txBody>
      </p:sp>
      <p:sp>
        <p:nvSpPr>
          <p:cNvPr id="8" name="New shape"/>
          <p:cNvSpPr/>
          <p:nvPr/>
        </p:nvSpPr>
        <p:spPr>
          <a:xfrm>
            <a:off x="10416480" y="1910108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35</a:t>
            </a:r>
          </a:p>
        </p:txBody>
      </p:sp>
      <p:sp>
        <p:nvSpPr>
          <p:cNvPr id="9" name="New shape"/>
          <p:cNvSpPr/>
          <p:nvPr/>
        </p:nvSpPr>
        <p:spPr>
          <a:xfrm>
            <a:off x="10416480" y="2222723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33</a:t>
            </a:r>
          </a:p>
        </p:txBody>
      </p:sp>
      <p:sp>
        <p:nvSpPr>
          <p:cNvPr id="10" name="New shape"/>
          <p:cNvSpPr/>
          <p:nvPr/>
        </p:nvSpPr>
        <p:spPr>
          <a:xfrm>
            <a:off x="10416480" y="2535339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11" name="New shape"/>
          <p:cNvSpPr/>
          <p:nvPr/>
        </p:nvSpPr>
        <p:spPr>
          <a:xfrm>
            <a:off x="10416480" y="2847954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60</a:t>
            </a:r>
          </a:p>
        </p:txBody>
      </p:sp>
      <p:sp>
        <p:nvSpPr>
          <p:cNvPr id="12" name="New shape"/>
          <p:cNvSpPr/>
          <p:nvPr/>
        </p:nvSpPr>
        <p:spPr>
          <a:xfrm>
            <a:off x="10416480" y="3160569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59</a:t>
            </a:r>
          </a:p>
        </p:txBody>
      </p:sp>
      <p:sp>
        <p:nvSpPr>
          <p:cNvPr id="13" name="New shape"/>
          <p:cNvSpPr/>
          <p:nvPr/>
        </p:nvSpPr>
        <p:spPr>
          <a:xfrm>
            <a:off x="10416480" y="3473185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16</a:t>
            </a:r>
          </a:p>
        </p:txBody>
      </p:sp>
      <p:sp>
        <p:nvSpPr>
          <p:cNvPr id="14" name="New shape"/>
          <p:cNvSpPr/>
          <p:nvPr/>
        </p:nvSpPr>
        <p:spPr>
          <a:xfrm>
            <a:off x="10416480" y="3785800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23</a:t>
            </a:r>
          </a:p>
        </p:txBody>
      </p:sp>
      <p:sp>
        <p:nvSpPr>
          <p:cNvPr id="15" name="New shape"/>
          <p:cNvSpPr/>
          <p:nvPr/>
        </p:nvSpPr>
        <p:spPr>
          <a:xfrm>
            <a:off x="10416480" y="4098416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13</a:t>
            </a:r>
          </a:p>
        </p:txBody>
      </p:sp>
      <p:sp>
        <p:nvSpPr>
          <p:cNvPr id="16" name="New shape"/>
          <p:cNvSpPr/>
          <p:nvPr/>
        </p:nvSpPr>
        <p:spPr>
          <a:xfrm>
            <a:off x="10416480" y="4411031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61</a:t>
            </a:r>
          </a:p>
        </p:txBody>
      </p:sp>
      <p:sp>
        <p:nvSpPr>
          <p:cNvPr id="17" name="New shape"/>
          <p:cNvSpPr/>
          <p:nvPr/>
        </p:nvSpPr>
        <p:spPr>
          <a:xfrm>
            <a:off x="10416480" y="4723647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18" name="New shape"/>
          <p:cNvSpPr/>
          <p:nvPr/>
        </p:nvSpPr>
        <p:spPr>
          <a:xfrm>
            <a:off x="10416480" y="5036262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34</a:t>
            </a:r>
          </a:p>
        </p:txBody>
      </p:sp>
      <p:sp>
        <p:nvSpPr>
          <p:cNvPr id="19" name="New shape"/>
          <p:cNvSpPr/>
          <p:nvPr/>
        </p:nvSpPr>
        <p:spPr>
          <a:xfrm>
            <a:off x="9336360" y="929277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Keskiarvo</a:t>
            </a:r>
            <a:endParaRPr sz="14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0" name="New shape"/>
          <p:cNvSpPr/>
          <p:nvPr/>
        </p:nvSpPr>
        <p:spPr>
          <a:xfrm>
            <a:off x="9336360" y="1284877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3,7</a:t>
            </a:r>
          </a:p>
        </p:txBody>
      </p:sp>
      <p:sp>
        <p:nvSpPr>
          <p:cNvPr id="21" name="New shape"/>
          <p:cNvSpPr/>
          <p:nvPr/>
        </p:nvSpPr>
        <p:spPr>
          <a:xfrm>
            <a:off x="9336360" y="1597492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2,9</a:t>
            </a:r>
          </a:p>
        </p:txBody>
      </p:sp>
      <p:sp>
        <p:nvSpPr>
          <p:cNvPr id="22" name="New shape"/>
          <p:cNvSpPr/>
          <p:nvPr/>
        </p:nvSpPr>
        <p:spPr>
          <a:xfrm>
            <a:off x="9336360" y="1910108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2,8</a:t>
            </a:r>
          </a:p>
        </p:txBody>
      </p:sp>
      <p:sp>
        <p:nvSpPr>
          <p:cNvPr id="23" name="New shape"/>
          <p:cNvSpPr/>
          <p:nvPr/>
        </p:nvSpPr>
        <p:spPr>
          <a:xfrm>
            <a:off x="9336360" y="2222723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3,1</a:t>
            </a:r>
          </a:p>
        </p:txBody>
      </p:sp>
      <p:sp>
        <p:nvSpPr>
          <p:cNvPr id="24" name="New shape"/>
          <p:cNvSpPr/>
          <p:nvPr/>
        </p:nvSpPr>
        <p:spPr>
          <a:xfrm>
            <a:off x="9336360" y="2535339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3,0</a:t>
            </a:r>
          </a:p>
        </p:txBody>
      </p:sp>
      <p:sp>
        <p:nvSpPr>
          <p:cNvPr id="25" name="New shape"/>
          <p:cNvSpPr/>
          <p:nvPr/>
        </p:nvSpPr>
        <p:spPr>
          <a:xfrm>
            <a:off x="9336360" y="2847954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4,0</a:t>
            </a:r>
          </a:p>
        </p:txBody>
      </p:sp>
      <p:sp>
        <p:nvSpPr>
          <p:cNvPr id="26" name="New shape"/>
          <p:cNvSpPr/>
          <p:nvPr/>
        </p:nvSpPr>
        <p:spPr>
          <a:xfrm>
            <a:off x="9336360" y="3160569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4,0</a:t>
            </a:r>
          </a:p>
        </p:txBody>
      </p:sp>
      <p:sp>
        <p:nvSpPr>
          <p:cNvPr id="27" name="New shape"/>
          <p:cNvSpPr/>
          <p:nvPr/>
        </p:nvSpPr>
        <p:spPr>
          <a:xfrm>
            <a:off x="9336360" y="3473185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3,5</a:t>
            </a:r>
          </a:p>
        </p:txBody>
      </p:sp>
      <p:sp>
        <p:nvSpPr>
          <p:cNvPr id="28" name="New shape"/>
          <p:cNvSpPr/>
          <p:nvPr/>
        </p:nvSpPr>
        <p:spPr>
          <a:xfrm>
            <a:off x="9336360" y="3785800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3,7</a:t>
            </a:r>
          </a:p>
        </p:txBody>
      </p:sp>
      <p:sp>
        <p:nvSpPr>
          <p:cNvPr id="29" name="New shape"/>
          <p:cNvSpPr/>
          <p:nvPr/>
        </p:nvSpPr>
        <p:spPr>
          <a:xfrm>
            <a:off x="9336360" y="4098416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3,7</a:t>
            </a:r>
          </a:p>
        </p:txBody>
      </p:sp>
      <p:sp>
        <p:nvSpPr>
          <p:cNvPr id="30" name="New shape"/>
          <p:cNvSpPr/>
          <p:nvPr/>
        </p:nvSpPr>
        <p:spPr>
          <a:xfrm>
            <a:off x="9336360" y="4411031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3,2</a:t>
            </a:r>
          </a:p>
        </p:txBody>
      </p:sp>
      <p:sp>
        <p:nvSpPr>
          <p:cNvPr id="31" name="New shape"/>
          <p:cNvSpPr/>
          <p:nvPr/>
        </p:nvSpPr>
        <p:spPr>
          <a:xfrm>
            <a:off x="9336360" y="4723647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3,5</a:t>
            </a:r>
          </a:p>
        </p:txBody>
      </p:sp>
      <p:sp>
        <p:nvSpPr>
          <p:cNvPr id="32" name="New shape"/>
          <p:cNvSpPr/>
          <p:nvPr/>
        </p:nvSpPr>
        <p:spPr>
          <a:xfrm>
            <a:off x="9336360" y="5036262"/>
            <a:ext cx="1270000" cy="31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3,3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15. Fyysinen aktiivisuus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637181987"/>
              </p:ext>
            </p:extLst>
          </p:nvPr>
        </p:nvGraphicFramePr>
        <p:xfrm>
          <a:off x="254000" y="1092200"/>
          <a:ext cx="10954568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16. Syön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394435503"/>
              </p:ext>
            </p:extLst>
          </p:nvPr>
        </p:nvGraphicFramePr>
        <p:xfrm>
          <a:off x="254000" y="1092200"/>
          <a:ext cx="10954568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17. Koetko nukkuvasi riittävästi ja hyvin?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92200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239000" y="863600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239000" y="1219200"/>
            <a:ext cx="1270000" cy="406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3,8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4876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18. Alla on esitetty joitakin väittämiä tunteista ja ajatuksista. Merkitse jokaisen väittämän kohdalla rasti siihen ruutuun, mikä parhaiten kuvaa kokemuksiasi viimeisen kahden viikon aikana ¹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93218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217951325"/>
              </p:ext>
            </p:extLst>
          </p:nvPr>
        </p:nvGraphicFramePr>
        <p:xfrm>
          <a:off x="254000" y="1336040"/>
          <a:ext cx="10234488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10488488" y="1107440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10488488" y="1463040"/>
            <a:ext cx="1270000" cy="5805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3,7</a:t>
            </a:r>
          </a:p>
        </p:txBody>
      </p:sp>
      <p:sp>
        <p:nvSpPr>
          <p:cNvPr id="7" name="New shape"/>
          <p:cNvSpPr/>
          <p:nvPr/>
        </p:nvSpPr>
        <p:spPr>
          <a:xfrm>
            <a:off x="10488488" y="2043612"/>
            <a:ext cx="1270000" cy="5805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3,8</a:t>
            </a:r>
          </a:p>
        </p:txBody>
      </p:sp>
      <p:sp>
        <p:nvSpPr>
          <p:cNvPr id="8" name="New shape"/>
          <p:cNvSpPr/>
          <p:nvPr/>
        </p:nvSpPr>
        <p:spPr>
          <a:xfrm>
            <a:off x="10488488" y="2624183"/>
            <a:ext cx="1270000" cy="5805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3,4</a:t>
            </a:r>
          </a:p>
        </p:txBody>
      </p:sp>
      <p:sp>
        <p:nvSpPr>
          <p:cNvPr id="9" name="New shape"/>
          <p:cNvSpPr/>
          <p:nvPr/>
        </p:nvSpPr>
        <p:spPr>
          <a:xfrm>
            <a:off x="10488488" y="3204755"/>
            <a:ext cx="1270000" cy="5805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3,7</a:t>
            </a:r>
          </a:p>
        </p:txBody>
      </p:sp>
      <p:sp>
        <p:nvSpPr>
          <p:cNvPr id="10" name="New shape"/>
          <p:cNvSpPr/>
          <p:nvPr/>
        </p:nvSpPr>
        <p:spPr>
          <a:xfrm>
            <a:off x="10488488" y="3785326"/>
            <a:ext cx="1270000" cy="5805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4,0</a:t>
            </a:r>
          </a:p>
        </p:txBody>
      </p:sp>
      <p:sp>
        <p:nvSpPr>
          <p:cNvPr id="11" name="New shape"/>
          <p:cNvSpPr/>
          <p:nvPr/>
        </p:nvSpPr>
        <p:spPr>
          <a:xfrm>
            <a:off x="10488488" y="4365898"/>
            <a:ext cx="1270000" cy="5805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4,0</a:t>
            </a:r>
          </a:p>
        </p:txBody>
      </p:sp>
      <p:sp>
        <p:nvSpPr>
          <p:cNvPr id="12" name="New shape"/>
          <p:cNvSpPr/>
          <p:nvPr/>
        </p:nvSpPr>
        <p:spPr>
          <a:xfrm>
            <a:off x="10488488" y="4946469"/>
            <a:ext cx="1270000" cy="5805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4,4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19. Kun ajattelet nykyhetkeä, niin kuinka tyytyväinen olet tällä hetkellä ² 0=erittäin tyytymätön 10=erittäin tyytyväinen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457546886"/>
              </p:ext>
            </p:extLst>
          </p:nvPr>
        </p:nvGraphicFramePr>
        <p:xfrm>
          <a:off x="254000" y="1092200"/>
          <a:ext cx="10234488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10344472" y="863600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10344472" y="1219200"/>
            <a:ext cx="1270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8,5</a:t>
            </a:r>
          </a:p>
        </p:txBody>
      </p:sp>
      <p:sp>
        <p:nvSpPr>
          <p:cNvPr id="7" name="New shape"/>
          <p:cNvSpPr/>
          <p:nvPr/>
        </p:nvSpPr>
        <p:spPr>
          <a:xfrm>
            <a:off x="10344472" y="1625600"/>
            <a:ext cx="1270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7,6</a:t>
            </a:r>
          </a:p>
        </p:txBody>
      </p:sp>
      <p:sp>
        <p:nvSpPr>
          <p:cNvPr id="8" name="New shape"/>
          <p:cNvSpPr/>
          <p:nvPr/>
        </p:nvSpPr>
        <p:spPr>
          <a:xfrm>
            <a:off x="10344472" y="2032000"/>
            <a:ext cx="1270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8,4</a:t>
            </a:r>
          </a:p>
        </p:txBody>
      </p:sp>
      <p:sp>
        <p:nvSpPr>
          <p:cNvPr id="9" name="New shape"/>
          <p:cNvSpPr/>
          <p:nvPr/>
        </p:nvSpPr>
        <p:spPr>
          <a:xfrm>
            <a:off x="10344472" y="2438400"/>
            <a:ext cx="1270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7,9</a:t>
            </a:r>
          </a:p>
        </p:txBody>
      </p:sp>
      <p:sp>
        <p:nvSpPr>
          <p:cNvPr id="10" name="New shape"/>
          <p:cNvSpPr/>
          <p:nvPr/>
        </p:nvSpPr>
        <p:spPr>
          <a:xfrm>
            <a:off x="10344472" y="2844800"/>
            <a:ext cx="1270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9,1</a:t>
            </a:r>
          </a:p>
        </p:txBody>
      </p:sp>
      <p:sp>
        <p:nvSpPr>
          <p:cNvPr id="11" name="New shape"/>
          <p:cNvSpPr/>
          <p:nvPr/>
        </p:nvSpPr>
        <p:spPr>
          <a:xfrm>
            <a:off x="10344472" y="3251200"/>
            <a:ext cx="1270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8,8</a:t>
            </a:r>
          </a:p>
        </p:txBody>
      </p:sp>
      <p:sp>
        <p:nvSpPr>
          <p:cNvPr id="12" name="New shape"/>
          <p:cNvSpPr/>
          <p:nvPr/>
        </p:nvSpPr>
        <p:spPr>
          <a:xfrm>
            <a:off x="10344472" y="3657600"/>
            <a:ext cx="1270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8,1</a:t>
            </a:r>
          </a:p>
        </p:txBody>
      </p:sp>
      <p:sp>
        <p:nvSpPr>
          <p:cNvPr id="13" name="New shape"/>
          <p:cNvSpPr/>
          <p:nvPr/>
        </p:nvSpPr>
        <p:spPr>
          <a:xfrm>
            <a:off x="10344472" y="4064000"/>
            <a:ext cx="1270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8,8</a:t>
            </a:r>
          </a:p>
        </p:txBody>
      </p:sp>
      <p:sp>
        <p:nvSpPr>
          <p:cNvPr id="14" name="New shape"/>
          <p:cNvSpPr/>
          <p:nvPr/>
        </p:nvSpPr>
        <p:spPr>
          <a:xfrm>
            <a:off x="10344472" y="4470400"/>
            <a:ext cx="1270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8,1</a:t>
            </a:r>
          </a:p>
        </p:txBody>
      </p:sp>
      <p:sp>
        <p:nvSpPr>
          <p:cNvPr id="15" name="New shape"/>
          <p:cNvSpPr/>
          <p:nvPr/>
        </p:nvSpPr>
        <p:spPr>
          <a:xfrm>
            <a:off x="10344472" y="4876800"/>
            <a:ext cx="1270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8,6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20. Kuinka paljon ³0=ei lainkaan 10=erittäin paljon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111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730364597"/>
              </p:ext>
            </p:extLst>
          </p:nvPr>
        </p:nvGraphicFramePr>
        <p:xfrm>
          <a:off x="254000" y="1092200"/>
          <a:ext cx="9586416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9984432" y="908097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Keskiarvo</a:t>
            </a:r>
            <a:endParaRPr sz="14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9984432" y="1263697"/>
            <a:ext cx="1270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5,6</a:t>
            </a:r>
          </a:p>
        </p:txBody>
      </p:sp>
      <p:sp>
        <p:nvSpPr>
          <p:cNvPr id="7" name="New shape"/>
          <p:cNvSpPr/>
          <p:nvPr/>
        </p:nvSpPr>
        <p:spPr>
          <a:xfrm>
            <a:off x="9984432" y="1771697"/>
            <a:ext cx="1270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8,0</a:t>
            </a:r>
          </a:p>
        </p:txBody>
      </p:sp>
      <p:sp>
        <p:nvSpPr>
          <p:cNvPr id="8" name="New shape"/>
          <p:cNvSpPr/>
          <p:nvPr/>
        </p:nvSpPr>
        <p:spPr>
          <a:xfrm>
            <a:off x="9984432" y="2279697"/>
            <a:ext cx="1270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7,6</a:t>
            </a:r>
          </a:p>
        </p:txBody>
      </p:sp>
      <p:sp>
        <p:nvSpPr>
          <p:cNvPr id="9" name="New shape"/>
          <p:cNvSpPr/>
          <p:nvPr/>
        </p:nvSpPr>
        <p:spPr>
          <a:xfrm>
            <a:off x="9984432" y="2787697"/>
            <a:ext cx="1270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8,1</a:t>
            </a:r>
          </a:p>
        </p:txBody>
      </p:sp>
      <p:sp>
        <p:nvSpPr>
          <p:cNvPr id="10" name="New shape"/>
          <p:cNvSpPr/>
          <p:nvPr/>
        </p:nvSpPr>
        <p:spPr>
          <a:xfrm>
            <a:off x="9984432" y="3295697"/>
            <a:ext cx="1270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9,4</a:t>
            </a:r>
          </a:p>
        </p:txBody>
      </p:sp>
      <p:sp>
        <p:nvSpPr>
          <p:cNvPr id="11" name="New shape"/>
          <p:cNvSpPr/>
          <p:nvPr/>
        </p:nvSpPr>
        <p:spPr>
          <a:xfrm>
            <a:off x="9984432" y="3803697"/>
            <a:ext cx="1270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5,7</a:t>
            </a:r>
          </a:p>
        </p:txBody>
      </p:sp>
      <p:sp>
        <p:nvSpPr>
          <p:cNvPr id="12" name="New shape"/>
          <p:cNvSpPr/>
          <p:nvPr/>
        </p:nvSpPr>
        <p:spPr>
          <a:xfrm>
            <a:off x="9984432" y="4311697"/>
            <a:ext cx="1270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5,4</a:t>
            </a:r>
          </a:p>
        </p:txBody>
      </p:sp>
      <p:sp>
        <p:nvSpPr>
          <p:cNvPr id="13" name="New shape"/>
          <p:cNvSpPr/>
          <p:nvPr/>
        </p:nvSpPr>
        <p:spPr>
          <a:xfrm>
            <a:off x="9984432" y="4819697"/>
            <a:ext cx="1270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6,9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1. Olen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922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21. Kuinka tyytyväinen0=ei lainkaan 10=erittäin tyytyväinen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4116930349"/>
              </p:ext>
            </p:extLst>
          </p:nvPr>
        </p:nvGraphicFramePr>
        <p:xfrm>
          <a:off x="254000" y="1092200"/>
          <a:ext cx="9874448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9768408" y="851444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Keskiarvo</a:t>
            </a:r>
            <a:endParaRPr sz="14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9768408" y="1080044"/>
            <a:ext cx="1270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6,2</a:t>
            </a:r>
          </a:p>
        </p:txBody>
      </p:sp>
      <p:sp>
        <p:nvSpPr>
          <p:cNvPr id="7" name="New shape"/>
          <p:cNvSpPr/>
          <p:nvPr/>
        </p:nvSpPr>
        <p:spPr>
          <a:xfrm>
            <a:off x="9768408" y="2098947"/>
            <a:ext cx="1270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6,0</a:t>
            </a:r>
          </a:p>
        </p:txBody>
      </p:sp>
      <p:sp>
        <p:nvSpPr>
          <p:cNvPr id="8" name="New shape"/>
          <p:cNvSpPr/>
          <p:nvPr/>
        </p:nvSpPr>
        <p:spPr>
          <a:xfrm>
            <a:off x="9768408" y="3158490"/>
            <a:ext cx="1270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8,5</a:t>
            </a:r>
          </a:p>
        </p:txBody>
      </p:sp>
      <p:sp>
        <p:nvSpPr>
          <p:cNvPr id="9" name="New shape"/>
          <p:cNvSpPr/>
          <p:nvPr/>
        </p:nvSpPr>
        <p:spPr>
          <a:xfrm>
            <a:off x="9768408" y="4253957"/>
            <a:ext cx="1270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7,7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24. Kuinka tärkeinä näet?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949018007"/>
              </p:ext>
            </p:extLst>
          </p:nvPr>
        </p:nvGraphicFramePr>
        <p:xfrm>
          <a:off x="254000" y="1092200"/>
          <a:ext cx="8650312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9264352" y="863600"/>
            <a:ext cx="127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En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osaa</a:t>
            </a:r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sz="1400" dirty="0" err="1">
                <a:solidFill>
                  <a:prstClr val="black"/>
                </a:solidFill>
                <a:latin typeface="Arial" pitchFamily="34" charset="0"/>
              </a:rPr>
              <a:t>sanoa</a:t>
            </a:r>
            <a:endParaRPr sz="14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9264352" y="1219200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7" name="New shape"/>
          <p:cNvSpPr/>
          <p:nvPr/>
        </p:nvSpPr>
        <p:spPr>
          <a:xfrm>
            <a:off x="9264352" y="2032000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8" name="New shape"/>
          <p:cNvSpPr/>
          <p:nvPr/>
        </p:nvSpPr>
        <p:spPr>
          <a:xfrm>
            <a:off x="9264352" y="2819400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9" name="New shape"/>
          <p:cNvSpPr/>
          <p:nvPr/>
        </p:nvSpPr>
        <p:spPr>
          <a:xfrm>
            <a:off x="9264352" y="3657600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10" name="New shape"/>
          <p:cNvSpPr/>
          <p:nvPr/>
        </p:nvSpPr>
        <p:spPr>
          <a:xfrm>
            <a:off x="9264352" y="4413794"/>
            <a:ext cx="1270000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solidFill>
                  <a:prstClr val="black"/>
                </a:solidFill>
                <a:latin typeface="Arial" pitchFamily="34" charset="0"/>
              </a:rPr>
              <a:t>3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1. Olen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92200"/>
          <a:ext cx="11684000" cy="914400"/>
        </p:xfrm>
        <a:graphic>
          <a:graphicData uri="http://schemas.openxmlformats.org/drawingml/2006/table">
            <a:tbl>
              <a:tblPr firstRow="1" bandRow="1"/>
              <a:tblGrid>
                <a:gridCol w="38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400" b="1" i="0" u="none">
                        <a:solidFill>
                          <a:srgbClr val="333333"/>
                        </a:solidFill>
                        <a:latin typeface="Arial" pitchFamily="34" charset="0"/>
                      </a:endParaRPr>
                    </a:p>
                  </a:txBody>
                  <a:tcPr>
                    <a:lnB w="25400">
                      <a:solidFill>
                        <a:srgbClr val="124456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>
                      <a:solidFill>
                        <a:srgbClr val="124456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>
                      <a:solidFill>
                        <a:srgbClr val="124456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vakituinen asukas</a:t>
                      </a:r>
                    </a:p>
                  </a:txBody>
                  <a:tcPr>
                    <a:lnT w="25400" cap="flat" cmpd="sng" algn="ctr">
                      <a:solidFill>
                        <a:srgbClr val="124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112</a:t>
                      </a:r>
                    </a:p>
                  </a:txBody>
                  <a:tcPr>
                    <a:lnT w="25400" cap="flat" cmpd="sng" algn="ctr">
                      <a:solidFill>
                        <a:srgbClr val="124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100,0%</a:t>
                      </a:r>
                    </a:p>
                  </a:txBody>
                  <a:tcPr>
                    <a:lnT w="25400" cap="flat" cmpd="sng" algn="ctr">
                      <a:solidFill>
                        <a:srgbClr val="124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vapaa-ajanasukas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0,0%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2. Sukupuoli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922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3. Ikä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922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4. Taloudessa asuvat aikuiset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922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5. Taloudessa asuvat lapset (alle 18-vuotiaat)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922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6. Elämäntilanne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922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>
                <a:latin typeface="Arial" pitchFamily="34" charset="0"/>
              </a:rPr>
              <a:t>7. Miten pitkään aiot asua Kustavissa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88340"/>
            <a:ext cx="11684000" cy="21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400" b="0" i="0" u="none">
                <a:solidFill>
                  <a:srgbClr val="333333"/>
                </a:solidFill>
                <a:latin typeface="Arial"/>
              </a:rPr>
              <a:t>Vastaajien määrä: 112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644218424"/>
              </p:ext>
            </p:extLst>
          </p:nvPr>
        </p:nvGraphicFramePr>
        <p:xfrm>
          <a:off x="254000" y="1092200"/>
          <a:ext cx="10738544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1.09.14"/>
  <p:tag name="AS_TITLE" val="Aspose.Slides for .NET 4.0 Client Profile"/>
  <p:tag name="AS_VERSION" val="21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1576</TotalTime>
  <Words>1458</Words>
  <Application>Microsoft Office PowerPoint</Application>
  <PresentationFormat>Laajakuva</PresentationFormat>
  <Paragraphs>697</Paragraphs>
  <Slides>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Markus Malmelin</cp:lastModifiedBy>
  <cp:revision>2</cp:revision>
  <cp:lastPrinted>2025-10-14T09:49:25Z</cp:lastPrinted>
  <dcterms:created xsi:type="dcterms:W3CDTF">2025-10-14T06:49:25Z</dcterms:created>
  <dcterms:modified xsi:type="dcterms:W3CDTF">2026-01-30T12:41:17Z</dcterms:modified>
</cp:coreProperties>
</file>